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790"/>
    <p:restoredTop sz="94697"/>
  </p:normalViewPr>
  <p:slideViewPr>
    <p:cSldViewPr snapToGrid="0" snapToObjects="1">
      <p:cViewPr varScale="1">
        <p:scale>
          <a:sx n="111" d="100"/>
          <a:sy n="111" d="100"/>
        </p:scale>
        <p:origin x="-306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E4CE4-D1A9-8A4E-BA43-AB98032A0529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8D7C0-097B-F740-9CEF-F93D476014D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E4CE4-D1A9-8A4E-BA43-AB98032A0529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8D7C0-097B-F740-9CEF-F93D476014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E4CE4-D1A9-8A4E-BA43-AB98032A0529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8D7C0-097B-F740-9CEF-F93D476014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E4CE4-D1A9-8A4E-BA43-AB98032A0529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8D7C0-097B-F740-9CEF-F93D476014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E4CE4-D1A9-8A4E-BA43-AB98032A0529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8D7C0-097B-F740-9CEF-F93D476014D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E4CE4-D1A9-8A4E-BA43-AB98032A0529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8D7C0-097B-F740-9CEF-F93D476014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E4CE4-D1A9-8A4E-BA43-AB98032A0529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8D7C0-097B-F740-9CEF-F93D476014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E4CE4-D1A9-8A4E-BA43-AB98032A0529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8D7C0-097B-F740-9CEF-F93D476014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E4CE4-D1A9-8A4E-BA43-AB98032A0529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8D7C0-097B-F740-9CEF-F93D476014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E4CE4-D1A9-8A4E-BA43-AB98032A0529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8D7C0-097B-F740-9CEF-F93D476014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E4CE4-D1A9-8A4E-BA43-AB98032A0529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0CC8D7C0-097B-F740-9CEF-F93D476014D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FEE4CE4-D1A9-8A4E-BA43-AB98032A0529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CC8D7C0-097B-F740-9CEF-F93D476014D0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Future of EU-Asia Relations 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sz="2800" dirty="0" smtClean="0"/>
              <a:t>and Germany’s role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Dr Fraser </a:t>
            </a:r>
            <a:r>
              <a:rPr lang="en-US" dirty="0"/>
              <a:t>Cameron</a:t>
            </a:r>
          </a:p>
          <a:p>
            <a:r>
              <a:rPr lang="en-US" dirty="0" smtClean="0"/>
              <a:t>Director, EU-Asia Centre</a:t>
            </a:r>
          </a:p>
          <a:p>
            <a:r>
              <a:rPr lang="en-US" dirty="0" smtClean="0"/>
              <a:t>Munich</a:t>
            </a:r>
            <a:endParaRPr lang="en-US" dirty="0"/>
          </a:p>
          <a:p>
            <a:r>
              <a:rPr lang="en-US" dirty="0" smtClean="0"/>
              <a:t>November 2019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322833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 (2)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China – big test. Tougher EU approach based on </a:t>
            </a:r>
            <a:r>
              <a:rPr lang="en-GB" dirty="0" smtClean="0"/>
              <a:t>D business frustration </a:t>
            </a:r>
            <a:r>
              <a:rPr lang="en-GB" dirty="0"/>
              <a:t>over years – buzzword reciprocity</a:t>
            </a:r>
            <a:r>
              <a:rPr lang="en-GB" dirty="0" smtClean="0"/>
              <a:t>. Plus resilience – EU champions?</a:t>
            </a:r>
            <a:endParaRPr lang="en-GB" dirty="0"/>
          </a:p>
          <a:p>
            <a:r>
              <a:rPr lang="en-GB" dirty="0"/>
              <a:t>US factor  - affects us all – uncertainty over tariffs and commitment to </a:t>
            </a:r>
            <a:r>
              <a:rPr lang="en-GB" dirty="0" smtClean="0"/>
              <a:t>WTO – could all </a:t>
            </a:r>
            <a:r>
              <a:rPr lang="en-GB" smtClean="0"/>
              <a:t>fall apart in December</a:t>
            </a:r>
            <a:endParaRPr lang="en-GB" dirty="0"/>
          </a:p>
          <a:p>
            <a:r>
              <a:rPr lang="en-GB" dirty="0"/>
              <a:t>Importance of Asia here to stay – </a:t>
            </a:r>
            <a:r>
              <a:rPr lang="en-GB" dirty="0" smtClean="0"/>
              <a:t>Business need to get </a:t>
            </a:r>
            <a:r>
              <a:rPr lang="en-GB" dirty="0"/>
              <a:t>involved – press for united EU </a:t>
            </a:r>
            <a:r>
              <a:rPr lang="en-GB" dirty="0" smtClean="0"/>
              <a:t>voice</a:t>
            </a:r>
          </a:p>
          <a:p>
            <a:r>
              <a:rPr lang="en-GB" dirty="0" smtClean="0"/>
              <a:t>German business already important voice; D and EU can set regulatory standards (as for data) and use power of the Single Market</a:t>
            </a:r>
          </a:p>
          <a:p>
            <a:r>
              <a:rPr lang="en-GB" dirty="0" smtClean="0"/>
              <a:t>Brexit – Asian as confused as EU about chaos in UK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2043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Asia?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Two-thirds of world </a:t>
            </a:r>
            <a:r>
              <a:rPr lang="en-US" dirty="0" smtClean="0"/>
              <a:t>pop ; Rise </a:t>
            </a:r>
            <a:r>
              <a:rPr lang="en-US" dirty="0"/>
              <a:t>of China (and India)</a:t>
            </a:r>
          </a:p>
          <a:p>
            <a:r>
              <a:rPr lang="en-US" dirty="0"/>
              <a:t>Driver of </a:t>
            </a:r>
            <a:r>
              <a:rPr lang="en-US" dirty="0" smtClean="0"/>
              <a:t>economic </a:t>
            </a:r>
            <a:r>
              <a:rPr lang="en-US" dirty="0"/>
              <a:t>growth – 7% + </a:t>
            </a:r>
            <a:r>
              <a:rPr lang="en-US" dirty="0" err="1"/>
              <a:t>cf</a:t>
            </a:r>
            <a:r>
              <a:rPr lang="en-US" dirty="0"/>
              <a:t> EU 1-2%</a:t>
            </a:r>
          </a:p>
          <a:p>
            <a:r>
              <a:rPr lang="en-US" dirty="0"/>
              <a:t>EU trade with Asia rising fast</a:t>
            </a:r>
          </a:p>
          <a:p>
            <a:r>
              <a:rPr lang="en-US" dirty="0"/>
              <a:t>Source of FDI – </a:t>
            </a:r>
            <a:r>
              <a:rPr lang="en-US" dirty="0" smtClean="0"/>
              <a:t>especially </a:t>
            </a:r>
            <a:r>
              <a:rPr lang="en-US" dirty="0"/>
              <a:t>from China</a:t>
            </a:r>
          </a:p>
          <a:p>
            <a:r>
              <a:rPr lang="en-US" dirty="0"/>
              <a:t>Cannot resolve global problems </a:t>
            </a:r>
            <a:r>
              <a:rPr lang="en-US" dirty="0" smtClean="0"/>
              <a:t>(security, trade, climate change, </a:t>
            </a:r>
            <a:r>
              <a:rPr lang="en-US" dirty="0" err="1" smtClean="0"/>
              <a:t>etc</a:t>
            </a:r>
            <a:r>
              <a:rPr lang="en-US" dirty="0" smtClean="0"/>
              <a:t> without </a:t>
            </a:r>
            <a:r>
              <a:rPr lang="en-US" dirty="0"/>
              <a:t>Asia input</a:t>
            </a:r>
          </a:p>
          <a:p>
            <a:r>
              <a:rPr lang="en-US" dirty="0"/>
              <a:t>And Asians now seeking closer links with stable, rules-based EU, as buffer against </a:t>
            </a:r>
            <a:r>
              <a:rPr lang="en-US" dirty="0" smtClean="0"/>
              <a:t>uncertainty of Trump’s ‘America First’ </a:t>
            </a:r>
            <a:r>
              <a:rPr lang="en-US" dirty="0"/>
              <a:t>policy</a:t>
            </a:r>
          </a:p>
        </p:txBody>
      </p:sp>
    </p:spTree>
    <p:extLst>
      <p:ext uri="{BB962C8B-B14F-4D97-AF65-F5344CB8AC3E}">
        <p14:creationId xmlns:p14="http://schemas.microsoft.com/office/powerpoint/2010/main" val="1383967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</a:t>
            </a:r>
            <a:r>
              <a:rPr lang="en-US" dirty="0" smtClean="0"/>
              <a:t>does EU approach </a:t>
            </a:r>
            <a:r>
              <a:rPr lang="en-US" dirty="0"/>
              <a:t>Asia?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ASEM – Asia Europe Meeting</a:t>
            </a:r>
          </a:p>
          <a:p>
            <a:r>
              <a:rPr lang="en-US" dirty="0"/>
              <a:t>Summit of 50+ countries every two years </a:t>
            </a:r>
            <a:r>
              <a:rPr lang="en-US" dirty="0" smtClean="0"/>
              <a:t>(Cambodia 2020)</a:t>
            </a:r>
            <a:endParaRPr lang="en-US" dirty="0"/>
          </a:p>
          <a:p>
            <a:r>
              <a:rPr lang="en-US" dirty="0"/>
              <a:t>Ministerial in odd years </a:t>
            </a:r>
          </a:p>
          <a:p>
            <a:r>
              <a:rPr lang="en-US" dirty="0"/>
              <a:t>Talk feast but useful as no Americans in room</a:t>
            </a:r>
          </a:p>
          <a:p>
            <a:r>
              <a:rPr lang="en-US" dirty="0"/>
              <a:t>Many side meetings</a:t>
            </a:r>
          </a:p>
          <a:p>
            <a:r>
              <a:rPr lang="en-US" dirty="0"/>
              <a:t>Leaders like informal retreat</a:t>
            </a:r>
          </a:p>
          <a:p>
            <a:r>
              <a:rPr lang="en-US" dirty="0"/>
              <a:t>Political/economic and People to </a:t>
            </a:r>
            <a:r>
              <a:rPr lang="en-US" dirty="0" smtClean="0"/>
              <a:t>People</a:t>
            </a:r>
          </a:p>
          <a:p>
            <a:r>
              <a:rPr lang="en-US" dirty="0" smtClean="0"/>
              <a:t>Always Business Forum side event + golf 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1370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ASEAN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EU likes to support any regional </a:t>
            </a:r>
            <a:r>
              <a:rPr lang="en-US" dirty="0" err="1"/>
              <a:t>organisation</a:t>
            </a:r>
            <a:r>
              <a:rPr lang="en-US" dirty="0"/>
              <a:t> as part of its DNA</a:t>
            </a:r>
          </a:p>
          <a:p>
            <a:r>
              <a:rPr lang="en-US" dirty="0"/>
              <a:t>ASEAN most advanced and although ambitious plans handicapped by</a:t>
            </a:r>
          </a:p>
          <a:p>
            <a:pPr marL="0" indent="0">
              <a:buNone/>
            </a:pPr>
            <a:r>
              <a:rPr lang="en-US" dirty="0"/>
              <a:t>t</a:t>
            </a:r>
            <a:r>
              <a:rPr lang="en-US" dirty="0" smtClean="0"/>
              <a:t>iny </a:t>
            </a:r>
            <a:r>
              <a:rPr lang="en-US" dirty="0"/>
              <a:t>secretariat, tiny budget, unanimity rule and no interference</a:t>
            </a:r>
          </a:p>
          <a:p>
            <a:r>
              <a:rPr lang="en-US" dirty="0"/>
              <a:t>Lack of leadership – used to be Indonesia but now?</a:t>
            </a:r>
          </a:p>
          <a:p>
            <a:r>
              <a:rPr lang="en-US" dirty="0"/>
              <a:t>Many disputes </a:t>
            </a:r>
            <a:r>
              <a:rPr lang="en-US" dirty="0" smtClean="0"/>
              <a:t>and backsliding </a:t>
            </a:r>
            <a:r>
              <a:rPr lang="en-US" dirty="0"/>
              <a:t>on democracy/HR: Philippines (drugs war), Thailand (military rule), Cambodia (repressive one party rule), Myanmar (ethnic tensions), Malaysia (corruption), etc.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707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EU-ASEAN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40</a:t>
            </a:r>
            <a:r>
              <a:rPr lang="en-US" baseline="30000" dirty="0"/>
              <a:t>th</a:t>
            </a:r>
            <a:r>
              <a:rPr lang="en-US" dirty="0"/>
              <a:t> anniversary last </a:t>
            </a:r>
            <a:r>
              <a:rPr lang="en-US" dirty="0" smtClean="0"/>
              <a:t>year - several </a:t>
            </a:r>
            <a:r>
              <a:rPr lang="en-US" dirty="0"/>
              <a:t>action plans </a:t>
            </a:r>
            <a:r>
              <a:rPr lang="en-US" dirty="0" smtClean="0"/>
              <a:t>but </a:t>
            </a:r>
            <a:r>
              <a:rPr lang="en-US" dirty="0"/>
              <a:t>not much progress</a:t>
            </a:r>
          </a:p>
          <a:p>
            <a:r>
              <a:rPr lang="en-US" dirty="0"/>
              <a:t>EU wants to encourage ASEAN global role </a:t>
            </a:r>
            <a:r>
              <a:rPr lang="en-US" dirty="0" smtClean="0"/>
              <a:t>– support multilateralism </a:t>
            </a:r>
          </a:p>
          <a:p>
            <a:r>
              <a:rPr lang="en-US" dirty="0" smtClean="0"/>
              <a:t>ASEAN </a:t>
            </a:r>
            <a:r>
              <a:rPr lang="en-US" dirty="0"/>
              <a:t>keen to learn from EU </a:t>
            </a:r>
            <a:r>
              <a:rPr lang="en-US" dirty="0" smtClean="0"/>
              <a:t>–regular </a:t>
            </a:r>
            <a:r>
              <a:rPr lang="en-US" dirty="0"/>
              <a:t>visits to Brussels – but weak on </a:t>
            </a:r>
            <a:r>
              <a:rPr lang="en-US" dirty="0" smtClean="0"/>
              <a:t>implementation </a:t>
            </a:r>
            <a:endParaRPr lang="en-US" dirty="0"/>
          </a:p>
          <a:p>
            <a:r>
              <a:rPr lang="en-US" dirty="0" smtClean="0"/>
              <a:t>Aviation </a:t>
            </a:r>
            <a:r>
              <a:rPr lang="en-US" dirty="0"/>
              <a:t>negotiations for open skies </a:t>
            </a:r>
            <a:r>
              <a:rPr lang="en-US" dirty="0" smtClean="0"/>
              <a:t>agreement nearly </a:t>
            </a:r>
            <a:r>
              <a:rPr lang="en-US" dirty="0" err="1" smtClean="0"/>
              <a:t>finalised</a:t>
            </a:r>
            <a:endParaRPr lang="en-US" dirty="0"/>
          </a:p>
          <a:p>
            <a:r>
              <a:rPr lang="en-US" dirty="0"/>
              <a:t>And much technical help </a:t>
            </a:r>
            <a:r>
              <a:rPr lang="en-US" dirty="0" err="1"/>
              <a:t>eg</a:t>
            </a:r>
            <a:r>
              <a:rPr lang="en-US" dirty="0"/>
              <a:t> on trade</a:t>
            </a:r>
          </a:p>
          <a:p>
            <a:r>
              <a:rPr lang="en-US" dirty="0"/>
              <a:t>Hope to have eventual bloc to block </a:t>
            </a:r>
            <a:r>
              <a:rPr lang="en-US" dirty="0" smtClean="0"/>
              <a:t>agreement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320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Bilateral Relations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Emphasis on four strategic partners: China, India, Japan and Korea</a:t>
            </a:r>
          </a:p>
          <a:p>
            <a:r>
              <a:rPr lang="en-US" dirty="0"/>
              <a:t>China most attention as biggest trade partner – and increasing global partner (climate change, Iran, </a:t>
            </a:r>
            <a:r>
              <a:rPr lang="en-US" dirty="0" smtClean="0"/>
              <a:t>WTO). </a:t>
            </a:r>
            <a:r>
              <a:rPr lang="en-US" dirty="0"/>
              <a:t>But also trade irritants </a:t>
            </a:r>
            <a:r>
              <a:rPr lang="en-US" dirty="0" smtClean="0"/>
              <a:t>(market barriers, enforced technology transfer, IP theft) Talks </a:t>
            </a:r>
            <a:r>
              <a:rPr lang="en-US" dirty="0"/>
              <a:t>on going on </a:t>
            </a:r>
            <a:r>
              <a:rPr lang="en-US" dirty="0" smtClean="0"/>
              <a:t>Bilateral Investment Agreement (BIT) – hope to sign in Leipzig Sept 2020. </a:t>
            </a:r>
            <a:endParaRPr lang="en-US" dirty="0"/>
          </a:p>
          <a:p>
            <a:r>
              <a:rPr lang="en-US" dirty="0"/>
              <a:t>India – never fulfilled promise. Trade talks stalled. But Modi now keen on boosting relations especially maritime </a:t>
            </a:r>
            <a:r>
              <a:rPr lang="en-US" dirty="0" smtClean="0"/>
              <a:t>security. Merkel recently in Delhi</a:t>
            </a:r>
            <a:endParaRPr lang="en-US" dirty="0"/>
          </a:p>
          <a:p>
            <a:r>
              <a:rPr lang="en-US" dirty="0"/>
              <a:t>Japan – comprehensive agreements concluded – Abe also aware of geopolitical context</a:t>
            </a:r>
          </a:p>
          <a:p>
            <a:r>
              <a:rPr lang="en-US" dirty="0"/>
              <a:t>Korea – three agreements working well</a:t>
            </a:r>
          </a:p>
        </p:txBody>
      </p:sp>
    </p:spTree>
    <p:extLst>
      <p:ext uri="{BB962C8B-B14F-4D97-AF65-F5344CB8AC3E}">
        <p14:creationId xmlns:p14="http://schemas.microsoft.com/office/powerpoint/2010/main" val="890743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Bilateral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FTAs signed with Singapore and Vietnam</a:t>
            </a:r>
          </a:p>
          <a:p>
            <a:r>
              <a:rPr lang="en-US" dirty="0"/>
              <a:t>Talks with </a:t>
            </a:r>
            <a:r>
              <a:rPr lang="en-US" dirty="0" smtClean="0"/>
              <a:t>Indonesia Thailand </a:t>
            </a:r>
            <a:r>
              <a:rPr lang="en-US" dirty="0"/>
              <a:t>and </a:t>
            </a:r>
            <a:r>
              <a:rPr lang="en-US" dirty="0" smtClean="0"/>
              <a:t>Malaysia – but palm oil dispute</a:t>
            </a:r>
            <a:endParaRPr lang="en-US" dirty="0"/>
          </a:p>
          <a:p>
            <a:r>
              <a:rPr lang="en-US" dirty="0"/>
              <a:t>Philippines </a:t>
            </a:r>
            <a:r>
              <a:rPr lang="en-US" dirty="0" smtClean="0"/>
              <a:t>on </a:t>
            </a:r>
            <a:r>
              <a:rPr lang="en-US" dirty="0"/>
              <a:t>hold</a:t>
            </a:r>
          </a:p>
          <a:p>
            <a:r>
              <a:rPr lang="en-US" dirty="0"/>
              <a:t>Australia and NZ </a:t>
            </a:r>
            <a:r>
              <a:rPr lang="en-US" dirty="0" smtClean="0"/>
              <a:t>making good progress</a:t>
            </a:r>
            <a:endParaRPr lang="en-US" dirty="0"/>
          </a:p>
          <a:p>
            <a:r>
              <a:rPr lang="en-US" dirty="0"/>
              <a:t>LDCs benefit from GSP+ and </a:t>
            </a:r>
            <a:r>
              <a:rPr lang="en-US" dirty="0" smtClean="0"/>
              <a:t>EBA </a:t>
            </a:r>
            <a:r>
              <a:rPr lang="en-US" dirty="0"/>
              <a:t>– huge growth in textile </a:t>
            </a:r>
            <a:r>
              <a:rPr lang="en-US" dirty="0" smtClean="0"/>
              <a:t>exports – but Cambodia could lose EBA due to bad HR record</a:t>
            </a:r>
            <a:endParaRPr lang="en-US" dirty="0"/>
          </a:p>
          <a:p>
            <a:r>
              <a:rPr lang="en-US" dirty="0"/>
              <a:t>EU also biggest provider of development assistance and humanitarian aid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8925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Making Connectivity work </a:t>
            </a:r>
            <a:r>
              <a:rPr lang="en-US" dirty="0"/>
              <a:t>-</a:t>
            </a:r>
            <a:r>
              <a:rPr lang="en-US" dirty="0" smtClean="0"/>
              <a:t>China/Japan – Korea, US, Australia?</a:t>
            </a:r>
          </a:p>
          <a:p>
            <a:r>
              <a:rPr lang="en-US" dirty="0" smtClean="0"/>
              <a:t>DPRK </a:t>
            </a:r>
            <a:r>
              <a:rPr lang="en-US" dirty="0"/>
              <a:t>– what role for the EU?</a:t>
            </a:r>
          </a:p>
          <a:p>
            <a:r>
              <a:rPr lang="en-US" dirty="0"/>
              <a:t>South China Sea – now a Chinese lake?</a:t>
            </a:r>
          </a:p>
          <a:p>
            <a:r>
              <a:rPr lang="en-US" dirty="0"/>
              <a:t>Myanmar – how to solve current crisis?</a:t>
            </a:r>
          </a:p>
          <a:p>
            <a:r>
              <a:rPr lang="en-US" dirty="0" smtClean="0"/>
              <a:t>Hong Kong? Afghanistan </a:t>
            </a:r>
            <a:r>
              <a:rPr lang="en-US" dirty="0"/>
              <a:t>– cannot cut and run but how long there?</a:t>
            </a:r>
          </a:p>
          <a:p>
            <a:r>
              <a:rPr lang="en-US" dirty="0"/>
              <a:t>United EU approach (16+1)</a:t>
            </a:r>
          </a:p>
          <a:p>
            <a:r>
              <a:rPr lang="en-US" dirty="0"/>
              <a:t>Promoting integrated approach to security (Op </a:t>
            </a:r>
            <a:r>
              <a:rPr lang="en-US" dirty="0" err="1"/>
              <a:t>Atalanta</a:t>
            </a:r>
            <a:r>
              <a:rPr lang="en-US" dirty="0"/>
              <a:t>)</a:t>
            </a:r>
          </a:p>
          <a:p>
            <a:r>
              <a:rPr lang="en-US" dirty="0"/>
              <a:t>Working together in multilateral fora</a:t>
            </a:r>
          </a:p>
          <a:p>
            <a:r>
              <a:rPr lang="en-US" dirty="0"/>
              <a:t>Maintaining normative agenda</a:t>
            </a:r>
          </a:p>
        </p:txBody>
      </p:sp>
    </p:spTree>
    <p:extLst>
      <p:ext uri="{BB962C8B-B14F-4D97-AF65-F5344CB8AC3E}">
        <p14:creationId xmlns:p14="http://schemas.microsoft.com/office/powerpoint/2010/main" val="928737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First step put EU house in order – will improve our image in </a:t>
            </a:r>
            <a:r>
              <a:rPr lang="en-US" dirty="0" smtClean="0"/>
              <a:t>Asia</a:t>
            </a:r>
          </a:p>
          <a:p>
            <a:r>
              <a:rPr lang="en-GB" dirty="0"/>
              <a:t>New </a:t>
            </a:r>
            <a:r>
              <a:rPr lang="en-GB" dirty="0" smtClean="0"/>
              <a:t>von der </a:t>
            </a:r>
            <a:r>
              <a:rPr lang="en-GB" dirty="0" err="1" smtClean="0"/>
              <a:t>Leyen</a:t>
            </a:r>
            <a:r>
              <a:rPr lang="en-GB" dirty="0" smtClean="0"/>
              <a:t> Commission </a:t>
            </a:r>
            <a:r>
              <a:rPr lang="en-GB" dirty="0"/>
              <a:t>‘geopolitical’ but can EU maintain interest (Hogan good news – </a:t>
            </a:r>
            <a:r>
              <a:rPr lang="en-GB" dirty="0" err="1"/>
              <a:t>Borrell</a:t>
            </a:r>
            <a:r>
              <a:rPr lang="en-GB" dirty="0"/>
              <a:t> less interest</a:t>
            </a:r>
            <a:r>
              <a:rPr lang="en-GB" dirty="0" smtClean="0"/>
              <a:t>). Macron took </a:t>
            </a:r>
            <a:r>
              <a:rPr lang="en-GB" dirty="0"/>
              <a:t>EU/D reps to China good signal. Merkel inviting all 27 </a:t>
            </a:r>
            <a:r>
              <a:rPr lang="en-GB" dirty="0" smtClean="0"/>
              <a:t>MS to </a:t>
            </a:r>
            <a:r>
              <a:rPr lang="en-GB" dirty="0"/>
              <a:t>Leipzig next year</a:t>
            </a:r>
            <a:r>
              <a:rPr lang="en-GB" dirty="0" smtClean="0"/>
              <a:t>. </a:t>
            </a:r>
            <a:endParaRPr lang="en-GB" dirty="0"/>
          </a:p>
          <a:p>
            <a:r>
              <a:rPr lang="en-US" dirty="0" smtClean="0"/>
              <a:t>Step </a:t>
            </a:r>
            <a:r>
              <a:rPr lang="en-US" dirty="0"/>
              <a:t>up engagement across the board – more public diplomacy – more courses on Asia at universities</a:t>
            </a:r>
          </a:p>
          <a:p>
            <a:r>
              <a:rPr lang="en-US" dirty="0"/>
              <a:t>Make use of Asian diaspora in Europe</a:t>
            </a:r>
          </a:p>
          <a:p>
            <a:r>
              <a:rPr lang="en-US" dirty="0"/>
              <a:t>Be modest and pay attention to history – our own in region and more recent disputes (lack of reconciliation in East Asia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591213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77</TotalTime>
  <Words>677</Words>
  <Application>Microsoft Office PowerPoint</Application>
  <PresentationFormat>Custom</PresentationFormat>
  <Paragraphs>69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Flow</vt:lpstr>
      <vt:lpstr>The Future of EU-Asia Relations  (and Germany’s role)</vt:lpstr>
      <vt:lpstr>Why Asia?</vt:lpstr>
      <vt:lpstr>How does EU approach Asia?</vt:lpstr>
      <vt:lpstr>ASEAN</vt:lpstr>
      <vt:lpstr>EU-ASEAN</vt:lpstr>
      <vt:lpstr>Bilateral Relations</vt:lpstr>
      <vt:lpstr>Bilateral (2)</vt:lpstr>
      <vt:lpstr>Challenges</vt:lpstr>
      <vt:lpstr>Conclusion</vt:lpstr>
      <vt:lpstr>Conclusion (2)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EU-Asia Relations</dc:title>
  <dc:creator>fraser cameron</dc:creator>
  <cp:lastModifiedBy>Cameron</cp:lastModifiedBy>
  <cp:revision>16</cp:revision>
  <dcterms:created xsi:type="dcterms:W3CDTF">2017-11-10T08:15:03Z</dcterms:created>
  <dcterms:modified xsi:type="dcterms:W3CDTF">2019-11-21T16:12:15Z</dcterms:modified>
</cp:coreProperties>
</file>