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900" b="1" i="0" u="none" strike="noStrike">
                <a:solidFill>
                  <a:srgbClr val="535353"/>
                </a:solidFill>
                <a:latin typeface="Trebuchet MS"/>
              </a:defRPr>
            </a:pPr>
            <a:r>
              <a:rPr lang="en-AU" sz="1900" b="1" i="0" u="none" strike="noStrike">
                <a:solidFill>
                  <a:srgbClr val="535353"/>
                </a:solidFill>
                <a:latin typeface="Trebuchet MS"/>
              </a:rPr>
              <a:t>Myanmar’s Recent GDP Growth</a:t>
            </a:r>
          </a:p>
        </c:rich>
      </c:tx>
      <c:layout>
        <c:manualLayout>
          <c:xMode val="edge"/>
          <c:yMode val="edge"/>
          <c:x val="0.17033400000000001"/>
          <c:y val="0"/>
          <c:w val="0.65933299999999995"/>
          <c:h val="7.7204200000000001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00457"/>
          <c:y val="7.7204200000000001E-2"/>
          <c:w val="0.89454299999999998"/>
          <c:h val="0.859670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56C1FF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3C33-A341-BFC6-39781873E169}"/>
              </c:ext>
            </c:extLst>
          </c:dPt>
          <c:dPt>
            <c:idx val="1"/>
            <c:invertIfNegative val="1"/>
            <c:bubble3D val="0"/>
            <c:spPr>
              <a:solidFill>
                <a:srgbClr val="00A2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3-A341-BFC6-39781873E169}"/>
              </c:ext>
            </c:extLst>
          </c:dPt>
          <c:dPt>
            <c:idx val="2"/>
            <c:invertIfNegative val="1"/>
            <c:bubble3D val="0"/>
            <c:spPr>
              <a:solidFill>
                <a:srgbClr val="0076B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3-A341-BFC6-39781873E169}"/>
              </c:ext>
            </c:extLst>
          </c:dPt>
          <c:dPt>
            <c:idx val="3"/>
            <c:invertIfNegative val="1"/>
            <c:bubble3D val="0"/>
            <c:spPr>
              <a:solidFill>
                <a:srgbClr val="004D8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3-A341-BFC6-39781873E169}"/>
              </c:ext>
            </c:extLst>
          </c:dPt>
          <c:dPt>
            <c:idx val="4"/>
            <c:invertIfNegative val="1"/>
            <c:bubble3D val="0"/>
            <c:spPr>
              <a:solidFill>
                <a:srgbClr val="00346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33-A341-BFC6-39781873E169}"/>
              </c:ext>
            </c:extLst>
          </c:dPt>
          <c:dPt>
            <c:idx val="5"/>
            <c:invertIfNegative val="1"/>
            <c:bubble3D val="0"/>
            <c:spPr>
              <a:solidFill>
                <a:srgbClr val="00183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33-A341-BFC6-39781873E1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5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r>
                      <a:rPr lang="en-US" dirty="0"/>
                      <a:t>5.9</a:t>
                    </a:r>
                  </a:p>
                </c:rich>
              </c:tx>
              <c:numFmt formatCode="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33-A341-BFC6-39781873E1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5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r>
                      <a:rPr lang="en-US" dirty="0"/>
                      <a:t>6.8</a:t>
                    </a:r>
                  </a:p>
                </c:rich>
              </c:tx>
              <c:numFmt formatCode="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33-A341-BFC6-39781873E1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5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r>
                      <a:rPr lang="en-US" dirty="0"/>
                      <a:t>6.8</a:t>
                    </a:r>
                  </a:p>
                </c:rich>
              </c:tx>
              <c:numFmt formatCode="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33-A341-BFC6-39781873E1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5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r>
                      <a:rPr lang="en-US" dirty="0"/>
                      <a:t>6.6</a:t>
                    </a:r>
                  </a:p>
                </c:rich>
              </c:tx>
              <c:numFmt formatCode="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33-A341-BFC6-39781873E1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5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r>
                      <a:rPr lang="en-US" dirty="0"/>
                      <a:t>7.2</a:t>
                    </a:r>
                  </a:p>
                </c:rich>
              </c:tx>
              <c:numFmt formatCode="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33-A341-BFC6-39781873E1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5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fld id="{3DA479D4-49DE-2842-8D5A-603DD7DD590A}" type="VALUE">
                      <a:rPr lang="en-US" smtClean="0"/>
                      <a:pPr>
                        <a:defRPr sz="1500" b="1" i="0" u="none" strike="noStrike">
                          <a:solidFill>
                            <a:srgbClr val="535353"/>
                          </a:solidFill>
                          <a:latin typeface="Trebuchet MS"/>
                        </a:defRPr>
                      </a:pPr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numFmt formatCode="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C33-A341-BFC6-39781873E16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u="none" strike="noStrike">
                    <a:solidFill>
                      <a:srgbClr val="535353"/>
                    </a:solidFill>
                    <a:latin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2016</c:v>
              </c:pt>
              <c:pt idx="1">
                <c:v>2017</c:v>
              </c:pt>
              <c:pt idx="2">
                <c:v>2018 (ADO2018)</c:v>
              </c:pt>
              <c:pt idx="3">
                <c:v>2018 (ADO2018 Update)</c:v>
              </c:pt>
              <c:pt idx="4">
                <c:v>2019 (ADO2018)</c:v>
              </c:pt>
              <c:pt idx="5">
                <c:v>2019 (2018ADO Update)</c:v>
              </c:pt>
            </c:strLit>
          </c:cat>
          <c:val>
            <c:numLit>
              <c:formatCode>General</c:formatCode>
              <c:ptCount val="6"/>
              <c:pt idx="0">
                <c:v>5.9</c:v>
              </c:pt>
              <c:pt idx="1">
                <c:v>6.8</c:v>
              </c:pt>
              <c:pt idx="2">
                <c:v>6.8</c:v>
              </c:pt>
              <c:pt idx="3">
                <c:v>6.6</c:v>
              </c:pt>
              <c:pt idx="4">
                <c:v>7.2</c:v>
              </c:pt>
              <c:pt idx="5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C-3C33-A341-BFC6-39781873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4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600" b="1" i="0" u="none" strike="noStrike">
                <a:solidFill>
                  <a:srgbClr val="535353"/>
                </a:solidFill>
                <a:latin typeface="Trebuchet M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00" b="1" i="0" u="none" strike="noStrike">
                <a:solidFill>
                  <a:srgbClr val="535353"/>
                </a:solidFill>
                <a:latin typeface="Trebuchet MS"/>
              </a:defRPr>
            </a:pPr>
            <a:endParaRPr lang="en-US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5054800000000003"/>
          <c:y val="0.35054800000000003"/>
          <c:w val="0.29890299999999997"/>
          <c:h val="0.28640300000000002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Sector</c:v>
                </c:pt>
              </c:strCache>
            </c:strRef>
          </c:tx>
          <c:spPr>
            <a:solidFill>
              <a:srgbClr val="CB297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74C-0A4C-B9AC-8D30CBFAD4CB}"/>
              </c:ext>
            </c:extLst>
          </c:dPt>
          <c:dPt>
            <c:idx val="1"/>
            <c:bubble3D val="0"/>
            <c:spPr>
              <a:solidFill>
                <a:srgbClr val="83419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4C-0A4C-B9AC-8D30CBFAD4CB}"/>
              </c:ext>
            </c:extLst>
          </c:dPt>
          <c:dPt>
            <c:idx val="2"/>
            <c:bubble3D val="0"/>
            <c:spPr>
              <a:solidFill>
                <a:srgbClr val="EF5FA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4C-0A4C-B9AC-8D30CBFAD4CB}"/>
              </c:ext>
            </c:extLst>
          </c:dPt>
          <c:dPt>
            <c:idx val="3"/>
            <c:bubble3D val="0"/>
            <c:spPr>
              <a:solidFill>
                <a:srgbClr val="9D70C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4C-0A4C-B9AC-8D30CBFAD4CB}"/>
              </c:ext>
            </c:extLst>
          </c:dPt>
          <c:dPt>
            <c:idx val="4"/>
            <c:bubble3D val="0"/>
            <c:spPr>
              <a:solidFill>
                <a:srgbClr val="99195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4C-0A4C-B9AC-8D30CBFAD4CB}"/>
              </c:ext>
            </c:extLst>
          </c:dPt>
          <c:dPt>
            <c:idx val="5"/>
            <c:bubble3D val="0"/>
            <c:spPr>
              <a:solidFill>
                <a:srgbClr val="BF96E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4C-0A4C-B9AC-8D30CBFAD4C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074C-0A4C-B9AC-8D30CBFAD4CB}"/>
              </c:ext>
            </c:extLst>
          </c:dPt>
          <c:dPt>
            <c:idx val="7"/>
            <c:bubble3D val="0"/>
            <c:spPr>
              <a:solidFill>
                <a:srgbClr val="83419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4C-0A4C-B9AC-8D30CBFAD4CB}"/>
              </c:ext>
            </c:extLst>
          </c:dPt>
          <c:dLbls>
            <c:dLbl>
              <c:idx val="0"/>
              <c:layout>
                <c:manualLayout>
                  <c:x val="0.13684714222419139"/>
                  <c:y val="-8.1027913159060702E-2"/>
                </c:manualLayout>
              </c:layout>
              <c:tx>
                <c:rich>
                  <a:bodyPr/>
                  <a:lstStyle/>
                  <a:p>
                    <a:pPr>
                      <a:defRPr sz="1300" b="1" i="0" u="none" strike="noStrike">
                        <a:solidFill>
                          <a:srgbClr val="535353"/>
                        </a:solidFill>
                        <a:latin typeface="Trebuchet MS"/>
                      </a:defRPr>
                    </a:pPr>
                    <a:r>
                      <a:rPr lang="en-US" dirty="0"/>
                      <a:t>s</a:t>
                    </a:r>
                    <a:fld id="{59BB6FC0-55A1-0C41-A119-B06004F4C64B}" type="SERIESNAME">
                      <a:rPr lang="en-US" smtClean="0"/>
                      <a:pPr>
                        <a:defRPr sz="1300" b="1" i="0" u="none" strike="noStrike">
                          <a:solidFill>
                            <a:srgbClr val="535353"/>
                          </a:solidFill>
                          <a:latin typeface="Trebuchet MS"/>
                        </a:defRPr>
                      </a:pPr>
                      <a:t>[SERIES NAME]</a:t>
                    </a:fld>
                    <a:r>
                      <a:rPr lang="en-US" baseline="0" dirty="0"/>
                      <a:t>, </a:t>
                    </a:r>
                    <a:fld id="{28137B1B-ABFE-4047-A767-9488F4F8A27A}" type="CATEGORYNAME">
                      <a:rPr lang="en-US" baseline="0"/>
                      <a:pPr>
                        <a:defRPr sz="1300" b="1" i="0" u="none" strike="noStrike">
                          <a:solidFill>
                            <a:srgbClr val="535353"/>
                          </a:solidFill>
                          <a:latin typeface="Trebuchet MS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09EFE244-DBBA-6442-B9DD-72AF39E56432}" type="VALUE">
                      <a:rPr lang="en-US" baseline="0"/>
                      <a:pPr>
                        <a:defRPr sz="1300" b="1" i="0" u="none" strike="noStrike">
                          <a:solidFill>
                            <a:srgbClr val="535353"/>
                          </a:solidFill>
                          <a:latin typeface="Trebuchet MS"/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A7423E08-9D4C-C844-BF52-3D943194545F}" type="PERCENTAGE">
                      <a:rPr lang="en-US" baseline="0"/>
                      <a:pPr>
                        <a:defRPr sz="1300" b="1" i="0" u="none" strike="noStrike">
                          <a:solidFill>
                            <a:srgbClr val="535353"/>
                          </a:solidFill>
                          <a:latin typeface="Trebuchet M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#,##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4C-0A4C-B9AC-8D30CBFAD4CB}"/>
                </c:ext>
              </c:extLst>
            </c:dLbl>
            <c:dLbl>
              <c:idx val="1"/>
              <c:layout>
                <c:manualLayout>
                  <c:x val="0.18006202924235712"/>
                  <c:y val="1.6205582631812075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C-0A4C-B9AC-8D30CBFAD4CB}"/>
                </c:ext>
              </c:extLst>
            </c:dLbl>
            <c:dLbl>
              <c:idx val="2"/>
              <c:layout>
                <c:manualLayout>
                  <c:x val="-0.20166947275143995"/>
                  <c:y val="3.9613646433318501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C-0A4C-B9AC-8D30CBFAD4CB}"/>
                </c:ext>
              </c:extLst>
            </c:dLbl>
            <c:dLbl>
              <c:idx val="3"/>
              <c:layout>
                <c:manualLayout>
                  <c:x val="-0.20166947275143995"/>
                  <c:y val="1.440496233938857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4C-0A4C-B9AC-8D30CBFAD4CB}"/>
                </c:ext>
              </c:extLst>
            </c:dLbl>
            <c:dLbl>
              <c:idx val="4"/>
              <c:layout>
                <c:manualLayout>
                  <c:x val="-0.12244217988480284"/>
                  <c:y val="3.4211785556047786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4C-0A4C-B9AC-8D30CBFAD4CB}"/>
                </c:ext>
              </c:extLst>
            </c:dLbl>
            <c:dLbl>
              <c:idx val="5"/>
              <c:layout>
                <c:manualLayout>
                  <c:x val="-0.31202140894993352"/>
                  <c:y val="-1.0803721754541426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4C-0A4C-B9AC-8D30CBFAD4CB}"/>
                </c:ext>
              </c:extLst>
            </c:dLbl>
            <c:dLbl>
              <c:idx val="6"/>
              <c:layout>
                <c:manualLayout>
                  <c:x val="-0.24488435976960568"/>
                  <c:y val="-8.6429774036331411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4C-0A4C-B9AC-8D30CBFAD4CB}"/>
                </c:ext>
              </c:extLst>
            </c:dLbl>
            <c:dLbl>
              <c:idx val="7"/>
              <c:layout>
                <c:manualLayout>
                  <c:x val="-8.4629153743907837E-2"/>
                  <c:y val="-0.1170403190075321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535353"/>
                      </a:solidFill>
                      <a:latin typeface="Trebuchet M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4C-0A4C-B9AC-8D30CBFAD4CB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>
                    <a:solidFill>
                      <a:srgbClr val="535353"/>
                    </a:solidFill>
                    <a:latin typeface="Trebuchet M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Oil and Gas</c:v>
                </c:pt>
                <c:pt idx="1">
                  <c:v>Power</c:v>
                </c:pt>
                <c:pt idx="2">
                  <c:v>Transport &amp; Communication </c:v>
                </c:pt>
                <c:pt idx="3">
                  <c:v>Manufacturing</c:v>
                </c:pt>
                <c:pt idx="4">
                  <c:v>Real Estate</c:v>
                </c:pt>
                <c:pt idx="5">
                  <c:v>Hotel and Tourism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0.29399999999999998</c:v>
                </c:pt>
                <c:pt idx="1">
                  <c:v>0.23719999999999999</c:v>
                </c:pt>
                <c:pt idx="2">
                  <c:v>0.1439</c:v>
                </c:pt>
                <c:pt idx="3">
                  <c:v>0.13339999999999999</c:v>
                </c:pt>
                <c:pt idx="4">
                  <c:v>6.3100000000000003E-2</c:v>
                </c:pt>
                <c:pt idx="5">
                  <c:v>4.1799999999999997E-2</c:v>
                </c:pt>
                <c:pt idx="6">
                  <c:v>3.7400000000000003E-2</c:v>
                </c:pt>
                <c:pt idx="7">
                  <c:v>4.9099999999999998E-2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74C-0A4C-B9AC-8D30CBFAD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535353"/>
                </a:solidFill>
                <a:latin typeface="Trebuchet MS"/>
              </a:defRPr>
            </a:pPr>
            <a:r>
              <a:rPr lang="en-AU" sz="1800" b="1" i="0" u="none" strike="noStrike">
                <a:solidFill>
                  <a:srgbClr val="535353"/>
                </a:solidFill>
                <a:latin typeface="Trebuchet MS"/>
              </a:rPr>
              <a:t>Myanmar-Germany Bilateral Trade</a:t>
            </a:r>
          </a:p>
        </c:rich>
      </c:tx>
      <c:layout>
        <c:manualLayout>
          <c:xMode val="edge"/>
          <c:yMode val="edge"/>
          <c:x val="0.23136899999999999"/>
          <c:y val="0"/>
          <c:w val="0.53726200000000002"/>
          <c:h val="8.1483600000000003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6.3323299999999999E-2"/>
          <c:y val="8.1483600000000003E-2"/>
          <c:w val="0.93167699999999998"/>
          <c:h val="0.785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040507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42.329000000000001</c:v>
                </c:pt>
                <c:pt idx="1">
                  <c:v>42.978999999999999</c:v>
                </c:pt>
                <c:pt idx="2">
                  <c:v>40.360999999999997</c:v>
                </c:pt>
                <c:pt idx="3">
                  <c:v>60.094000000000001</c:v>
                </c:pt>
                <c:pt idx="4">
                  <c:v>85.04</c:v>
                </c:pt>
                <c:pt idx="5">
                  <c:v>219.74199999999999</c:v>
                </c:pt>
                <c:pt idx="6">
                  <c:v>380.06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0-3845-84EC-91FCBF4131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E6161E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95.119</c:v>
                </c:pt>
                <c:pt idx="1">
                  <c:v>144.553</c:v>
                </c:pt>
                <c:pt idx="2">
                  <c:v>83.236000000000004</c:v>
                </c:pt>
                <c:pt idx="3">
                  <c:v>79.090999999999994</c:v>
                </c:pt>
                <c:pt idx="4">
                  <c:v>68.741</c:v>
                </c:pt>
                <c:pt idx="5">
                  <c:v>122.367</c:v>
                </c:pt>
                <c:pt idx="6">
                  <c:v>203.952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0-3845-84EC-91FCBF4131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CD706"/>
            </a:solidFill>
            <a:ln w="12700" cap="flat">
              <a:noFill/>
              <a:miter lim="400000"/>
            </a:ln>
            <a:effectLst/>
          </c:spPr>
          <c:invertIfNegative val="0"/>
          <c:trendline>
            <c:spPr>
              <a:ln w="25400" cap="flat">
                <a:solidFill>
                  <a:srgbClr val="A7A7A7"/>
                </a:solidFill>
                <a:custDash>
                  <a:ds d="200000" sp="200000"/>
                </a:custDash>
                <a:miter lim="400000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Sheet1!$B$1:$H$1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137.44800000000001</c:v>
                </c:pt>
                <c:pt idx="1">
                  <c:v>187.53200000000001</c:v>
                </c:pt>
                <c:pt idx="2">
                  <c:v>123.59699999999999</c:v>
                </c:pt>
                <c:pt idx="3">
                  <c:v>147.185</c:v>
                </c:pt>
                <c:pt idx="4">
                  <c:v>153.78100000000001</c:v>
                </c:pt>
                <c:pt idx="5">
                  <c:v>342.10899999999998</c:v>
                </c:pt>
                <c:pt idx="6">
                  <c:v>584.01199999999994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50-3845-84EC-91FCBF413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0.000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535353"/>
                </a:solidFill>
                <a:latin typeface="Trebuchet M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####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535353"/>
                </a:solidFill>
                <a:latin typeface="Trebuchet MS"/>
              </a:defRPr>
            </a:pPr>
            <a:endParaRPr lang="en-US"/>
          </a:p>
        </c:txPr>
        <c:crossAx val="2094734552"/>
        <c:crosses val="autoZero"/>
        <c:crossBetween val="between"/>
        <c:majorUnit val="150"/>
        <c:minorUnit val="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9539999999999999"/>
          <c:y val="0.95490699999999995"/>
          <c:w val="0.60920099999999999"/>
          <c:h val="4.50933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1" i="0" u="none" strike="noStrike">
              <a:solidFill>
                <a:srgbClr val="535353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6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Brief overview of the MSDP structure.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6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Brief overview of the MSDP structure.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6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Brief overview of the MSDP structure.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6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Brief overview of the MSDP structure.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6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Brief overview of the MSDP structure.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6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State Counsellor is keen to make the MSDP a success. I suspect </a:t>
            </a:r>
            <a:r>
              <a:rPr dirty="0" err="1"/>
              <a:t>MoIFER</a:t>
            </a:r>
            <a:r>
              <a:rPr dirty="0"/>
              <a:t> will play an essential role in ensuring sufficient external resources are available to ensure successful implementation.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2175867" y="1718964"/>
            <a:ext cx="7839151" cy="1737942"/>
          </a:xfrm>
          <a:prstGeom prst="rect">
            <a:avLst/>
          </a:prstGeom>
        </p:spPr>
        <p:txBody>
          <a:bodyPr lIns="19048" tIns="19048" rIns="19048" bIns="19048" anchor="b"/>
          <a:lstStyle>
            <a:lvl1pPr algn="ctr" defTabSz="411881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75867" y="3504902"/>
            <a:ext cx="7839151" cy="594942"/>
          </a:xfrm>
          <a:prstGeom prst="rect">
            <a:avLst/>
          </a:prstGeom>
        </p:spPr>
        <p:txBody>
          <a:bodyPr lIns="19048" tIns="19048" rIns="19048" bIns="19048"/>
          <a:lstStyle>
            <a:lvl1pPr marL="0" indent="0" algn="ctr" defTabSz="411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11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11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11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118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5170" y="5766345"/>
            <a:ext cx="190498" cy="203198"/>
          </a:xfrm>
          <a:prstGeom prst="rect">
            <a:avLst/>
          </a:prstGeom>
        </p:spPr>
        <p:txBody>
          <a:bodyPr lIns="19048" tIns="19048" rIns="19048" bIns="19048" anchor="t"/>
          <a:lstStyle>
            <a:lvl1pPr algn="ctr" defTabSz="411881">
              <a:defRPr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0545" y="5762625"/>
            <a:ext cx="206147" cy="199148"/>
          </a:xfrm>
          <a:prstGeom prst="rect">
            <a:avLst/>
          </a:prstGeom>
        </p:spPr>
        <p:txBody>
          <a:bodyPr lIns="19049" tIns="19049" rIns="19049" bIns="19049" anchor="t"/>
          <a:lstStyle>
            <a:lvl1pPr algn="ctr" defTabSz="412749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t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.jpeg" descr="image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0" y="4237039"/>
            <a:ext cx="12192001" cy="2054134"/>
          </a:xfrm>
          <a:prstGeom prst="rect">
            <a:avLst/>
          </a:prstGeom>
          <a:solidFill>
            <a:schemeClr val="accent3">
              <a:lumOff val="17647"/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427510" y="4502105"/>
            <a:ext cx="7834194" cy="1524001"/>
          </a:xfrm>
          <a:prstGeom prst="rect">
            <a:avLst/>
          </a:prstGeom>
        </p:spPr>
        <p:txBody>
          <a:bodyPr anchor="ctr"/>
          <a:lstStyle>
            <a:lvl1pPr>
              <a:defRPr sz="45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The New Investment Climate &amp; Opportunities in Myanmar </a:t>
            </a:r>
          </a:p>
        </p:txBody>
      </p:sp>
      <p:sp>
        <p:nvSpPr>
          <p:cNvPr id="149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8685378" y="4502105"/>
            <a:ext cx="3259748" cy="1524001"/>
          </a:xfrm>
          <a:prstGeom prst="rect">
            <a:avLst/>
          </a:prstGeom>
        </p:spPr>
        <p:txBody>
          <a:bodyPr anchor="ctr"/>
          <a:lstStyle/>
          <a:p>
            <a:pPr algn="l">
              <a:defRPr sz="3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Thaung Tun</a:t>
            </a:r>
          </a:p>
          <a:p>
            <a:pPr algn="l">
              <a:defRPr sz="1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Union Minister for Investment and Foreign Economic Relations</a:t>
            </a:r>
          </a:p>
        </p:txBody>
      </p:sp>
      <p:sp>
        <p:nvSpPr>
          <p:cNvPr id="150" name="Straight Connector 9"/>
          <p:cNvSpPr/>
          <p:nvPr/>
        </p:nvSpPr>
        <p:spPr>
          <a:xfrm flipV="1">
            <a:off x="8473540" y="4502105"/>
            <a:ext cx="1" cy="1524001"/>
          </a:xfrm>
          <a:prstGeom prst="line">
            <a:avLst/>
          </a:prstGeom>
          <a:ln w="25400">
            <a:solidFill>
              <a:srgbClr val="FFFFFF">
                <a:alpha val="8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4" name="Economic…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6586492" cy="1286161"/>
          </a:xfrm>
          <a:prstGeom prst="rect">
            <a:avLst/>
          </a:prstGeom>
        </p:spPr>
        <p:txBody>
          <a:bodyPr/>
          <a:lstStyle/>
          <a:p>
            <a:pPr defTabSz="886968">
              <a:defRPr sz="4268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Economic </a:t>
            </a:r>
          </a:p>
          <a:p>
            <a:pPr defTabSz="886968">
              <a:defRPr sz="4268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Transformation</a:t>
            </a:r>
          </a:p>
        </p:txBody>
      </p:sp>
      <p:sp>
        <p:nvSpPr>
          <p:cNvPr id="215" name="Legal Reform: Investment Law; Myanmar Companies Law; Intellectual Property Bill…"/>
          <p:cNvSpPr txBox="1"/>
          <p:nvPr/>
        </p:nvSpPr>
        <p:spPr>
          <a:xfrm>
            <a:off x="354034" y="2690114"/>
            <a:ext cx="5239721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Legal Reform: </a:t>
            </a:r>
            <a:r>
              <a:rPr b="0"/>
              <a:t>Investment Law; Myanmar Companies Law; Intellectual Property Bill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Institutional Reform: </a:t>
            </a:r>
            <a:r>
              <a:rPr b="0"/>
              <a:t>Creation of the new Ministry of Investment and Foreign Economic Relations and Anti-Corruption Agency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Fiscal and Monetary Reform: </a:t>
            </a:r>
            <a:r>
              <a:rPr b="0"/>
              <a:t>Introduction of Public Financial Management; Floating Exchange Rate;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Myanmar Sustainable Development Plan </a:t>
            </a:r>
            <a:r>
              <a:rPr b="0"/>
              <a:t>launched in August 2018</a:t>
            </a:r>
          </a:p>
        </p:txBody>
      </p:sp>
      <p:graphicFrame>
        <p:nvGraphicFramePr>
          <p:cNvPr id="216" name="Myanmar’s Recent GDP Growth"/>
          <p:cNvGraphicFramePr/>
          <p:nvPr>
            <p:extLst>
              <p:ext uri="{D42A27DB-BD31-4B8C-83A1-F6EECF244321}">
                <p14:modId xmlns:p14="http://schemas.microsoft.com/office/powerpoint/2010/main" val="1623278836"/>
              </p:ext>
            </p:extLst>
          </p:nvPr>
        </p:nvGraphicFramePr>
        <p:xfrm>
          <a:off x="6039819" y="1086081"/>
          <a:ext cx="5313981" cy="52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ounded Rectangle"/>
          <p:cNvSpPr/>
          <p:nvPr/>
        </p:nvSpPr>
        <p:spPr>
          <a:xfrm>
            <a:off x="4352244" y="5285032"/>
            <a:ext cx="2232424" cy="1174256"/>
          </a:xfrm>
          <a:prstGeom prst="roundRect">
            <a:avLst>
              <a:gd name="adj" fmla="val 14671"/>
            </a:avLst>
          </a:prstGeom>
          <a:ln w="76200">
            <a:solidFill>
              <a:srgbClr val="F3C45E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19" name="Pillar 1:…"/>
          <p:cNvSpPr txBox="1"/>
          <p:nvPr/>
        </p:nvSpPr>
        <p:spPr>
          <a:xfrm>
            <a:off x="4402700" y="5414960"/>
            <a:ext cx="2131511" cy="91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Pillar 1:</a:t>
            </a:r>
          </a:p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Peace &amp; </a:t>
            </a:r>
          </a:p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Stability</a:t>
            </a:r>
          </a:p>
        </p:txBody>
      </p:sp>
      <p:sp>
        <p:nvSpPr>
          <p:cNvPr id="220" name="Rounded Rectangle"/>
          <p:cNvSpPr/>
          <p:nvPr/>
        </p:nvSpPr>
        <p:spPr>
          <a:xfrm>
            <a:off x="6858789" y="5285032"/>
            <a:ext cx="2232424" cy="1174256"/>
          </a:xfrm>
          <a:prstGeom prst="roundRect">
            <a:avLst>
              <a:gd name="adj" fmla="val 14671"/>
            </a:avLst>
          </a:prstGeom>
          <a:ln w="76200">
            <a:solidFill>
              <a:srgbClr val="813976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1" name="Pillar 2: Prosperity &amp; Partnership"/>
          <p:cNvSpPr txBox="1"/>
          <p:nvPr/>
        </p:nvSpPr>
        <p:spPr>
          <a:xfrm>
            <a:off x="6909245" y="5414960"/>
            <a:ext cx="2131511" cy="91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>
            <a:lvl1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Pillar 2: Prosperity &amp; Partnership</a:t>
            </a:r>
          </a:p>
        </p:txBody>
      </p:sp>
      <p:sp>
        <p:nvSpPr>
          <p:cNvPr id="222" name="Rounded Rectangle"/>
          <p:cNvSpPr/>
          <p:nvPr/>
        </p:nvSpPr>
        <p:spPr>
          <a:xfrm>
            <a:off x="9489654" y="5285032"/>
            <a:ext cx="2232424" cy="1174256"/>
          </a:xfrm>
          <a:prstGeom prst="roundRect">
            <a:avLst>
              <a:gd name="adj" fmla="val 14671"/>
            </a:avLst>
          </a:prstGeom>
          <a:ln w="76200">
            <a:solidFill>
              <a:srgbClr val="E24A57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3" name="Pillar 3:…"/>
          <p:cNvSpPr txBox="1"/>
          <p:nvPr/>
        </p:nvSpPr>
        <p:spPr>
          <a:xfrm>
            <a:off x="9540110" y="5414960"/>
            <a:ext cx="2131511" cy="91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Pillar 3:</a:t>
            </a:r>
          </a:p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People &amp; </a:t>
            </a:r>
          </a:p>
          <a:p>
            <a:pPr algn="ctr" defTabSz="411881">
              <a:defRPr sz="20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Planet</a:t>
            </a:r>
          </a:p>
        </p:txBody>
      </p:sp>
      <p:sp>
        <p:nvSpPr>
          <p:cNvPr id="224" name="Rounded Rectangle"/>
          <p:cNvSpPr/>
          <p:nvPr/>
        </p:nvSpPr>
        <p:spPr>
          <a:xfrm>
            <a:off x="4463865" y="2718863"/>
            <a:ext cx="2009181" cy="1174255"/>
          </a:xfrm>
          <a:prstGeom prst="roundRect">
            <a:avLst>
              <a:gd name="adj" fmla="val 14671"/>
            </a:avLst>
          </a:prstGeom>
          <a:ln w="50800">
            <a:solidFill>
              <a:srgbClr val="F3C45E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5" name="Goal 1:…"/>
          <p:cNvSpPr txBox="1"/>
          <p:nvPr/>
        </p:nvSpPr>
        <p:spPr>
          <a:xfrm>
            <a:off x="4514320" y="2778940"/>
            <a:ext cx="1908271" cy="105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Goal 1: </a:t>
            </a:r>
          </a:p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Peace, National Reconciliation, Security &amp; Good Governance</a:t>
            </a:r>
          </a:p>
        </p:txBody>
      </p:sp>
      <p:sp>
        <p:nvSpPr>
          <p:cNvPr id="226" name="Rounded Rectangle"/>
          <p:cNvSpPr/>
          <p:nvPr/>
        </p:nvSpPr>
        <p:spPr>
          <a:xfrm>
            <a:off x="4463865" y="3998040"/>
            <a:ext cx="2009181" cy="1174256"/>
          </a:xfrm>
          <a:prstGeom prst="roundRect">
            <a:avLst>
              <a:gd name="adj" fmla="val 14671"/>
            </a:avLst>
          </a:prstGeom>
          <a:ln w="50800">
            <a:solidFill>
              <a:srgbClr val="F3C45E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7" name="Goal 2:…"/>
          <p:cNvSpPr txBox="1"/>
          <p:nvPr/>
        </p:nvSpPr>
        <p:spPr>
          <a:xfrm>
            <a:off x="4514320" y="4058119"/>
            <a:ext cx="1908271" cy="105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Goal 2: </a:t>
            </a:r>
          </a:p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Economic Stability &amp; Strengthened Macroeconomic Management</a:t>
            </a:r>
          </a:p>
        </p:txBody>
      </p:sp>
      <p:sp>
        <p:nvSpPr>
          <p:cNvPr id="228" name="Rounded Rectangle"/>
          <p:cNvSpPr/>
          <p:nvPr/>
        </p:nvSpPr>
        <p:spPr>
          <a:xfrm>
            <a:off x="6970410" y="2718863"/>
            <a:ext cx="2009181" cy="2453433"/>
          </a:xfrm>
          <a:prstGeom prst="roundRect">
            <a:avLst>
              <a:gd name="adj" fmla="val 8574"/>
            </a:avLst>
          </a:prstGeom>
          <a:ln w="50800">
            <a:solidFill>
              <a:srgbClr val="7E3774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9" name="Goal 3:…"/>
          <p:cNvSpPr txBox="1"/>
          <p:nvPr/>
        </p:nvSpPr>
        <p:spPr>
          <a:xfrm>
            <a:off x="7020865" y="3520119"/>
            <a:ext cx="1908271" cy="85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Goal 3: </a:t>
            </a:r>
          </a:p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Job Creation &amp; Private Sector Led Growth</a:t>
            </a:r>
          </a:p>
        </p:txBody>
      </p:sp>
      <p:sp>
        <p:nvSpPr>
          <p:cNvPr id="230" name="Rounded Rectangle"/>
          <p:cNvSpPr/>
          <p:nvPr/>
        </p:nvSpPr>
        <p:spPr>
          <a:xfrm>
            <a:off x="9601275" y="3998040"/>
            <a:ext cx="2009181" cy="1174256"/>
          </a:xfrm>
          <a:prstGeom prst="roundRect">
            <a:avLst>
              <a:gd name="adj" fmla="val 14671"/>
            </a:avLst>
          </a:prstGeom>
          <a:ln w="50800">
            <a:solidFill>
              <a:srgbClr val="E84C5A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1" name="Goal 5:…"/>
          <p:cNvSpPr txBox="1"/>
          <p:nvPr/>
        </p:nvSpPr>
        <p:spPr>
          <a:xfrm>
            <a:off x="9651731" y="4058118"/>
            <a:ext cx="1908270" cy="105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Goal 5: </a:t>
            </a:r>
          </a:p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Natural Resources &amp; the Environment for Posterity of the Nation</a:t>
            </a:r>
          </a:p>
        </p:txBody>
      </p:sp>
      <p:sp>
        <p:nvSpPr>
          <p:cNvPr id="232" name="Rounded Rectangle"/>
          <p:cNvSpPr/>
          <p:nvPr/>
        </p:nvSpPr>
        <p:spPr>
          <a:xfrm>
            <a:off x="9601275" y="2718863"/>
            <a:ext cx="2009181" cy="1174255"/>
          </a:xfrm>
          <a:prstGeom prst="roundRect">
            <a:avLst>
              <a:gd name="adj" fmla="val 14671"/>
            </a:avLst>
          </a:prstGeom>
          <a:ln w="50800">
            <a:solidFill>
              <a:srgbClr val="E84C5A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3" name="Goal 4:…"/>
          <p:cNvSpPr txBox="1"/>
          <p:nvPr/>
        </p:nvSpPr>
        <p:spPr>
          <a:xfrm>
            <a:off x="9651731" y="2880541"/>
            <a:ext cx="1908270" cy="85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Goal 4: </a:t>
            </a:r>
          </a:p>
          <a:p>
            <a:pPr algn="ctr" defTabSz="411881">
              <a:defRPr sz="1400" b="1">
                <a:solidFill>
                  <a:srgbClr val="DCDEE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Human Resources &amp; Social Development for a 21st Century</a:t>
            </a:r>
          </a:p>
        </p:txBody>
      </p:sp>
      <p:sp>
        <p:nvSpPr>
          <p:cNvPr id="234" name="A Peaceful, Prosperous &amp; Democratic Myanmar"/>
          <p:cNvSpPr txBox="1"/>
          <p:nvPr/>
        </p:nvSpPr>
        <p:spPr>
          <a:xfrm>
            <a:off x="3916046" y="1022433"/>
            <a:ext cx="8275954" cy="33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>
            <a:lvl1pPr algn="ctr" defTabSz="411881">
              <a:lnSpc>
                <a:spcPct val="80000"/>
              </a:lnSpc>
              <a:defRPr sz="2000" b="1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“A Peaceful, Prosperous &amp; Democratic Myanmar”</a:t>
            </a:r>
          </a:p>
        </p:txBody>
      </p:sp>
      <p:sp>
        <p:nvSpPr>
          <p:cNvPr id="235" name="3…"/>
          <p:cNvSpPr txBox="1"/>
          <p:nvPr/>
        </p:nvSpPr>
        <p:spPr>
          <a:xfrm>
            <a:off x="4575486" y="1597598"/>
            <a:ext cx="1785939" cy="85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lnSpc>
                <a:spcPct val="80000"/>
              </a:lnSpc>
              <a:defRPr sz="3400" b="1" spc="-34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 </a:t>
            </a:r>
          </a:p>
          <a:p>
            <a:pPr algn="ctr" defTabSz="411881">
              <a:lnSpc>
                <a:spcPct val="80000"/>
              </a:lnSpc>
              <a:defRPr sz="2800" b="1" spc="-28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Pillars</a:t>
            </a:r>
          </a:p>
        </p:txBody>
      </p:sp>
      <p:sp>
        <p:nvSpPr>
          <p:cNvPr id="236" name="5…"/>
          <p:cNvSpPr txBox="1"/>
          <p:nvPr/>
        </p:nvSpPr>
        <p:spPr>
          <a:xfrm>
            <a:off x="6178273" y="1597598"/>
            <a:ext cx="1785939" cy="85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lnSpc>
                <a:spcPct val="80000"/>
              </a:lnSpc>
              <a:defRPr sz="3400" b="1" spc="-34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</a:t>
            </a:r>
            <a:r>
              <a:rPr sz="2800" spc="-280"/>
              <a:t> </a:t>
            </a:r>
          </a:p>
          <a:p>
            <a:pPr algn="ctr" defTabSz="411881">
              <a:lnSpc>
                <a:spcPct val="80000"/>
              </a:lnSpc>
              <a:defRPr sz="2800" b="1" spc="-28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Goals</a:t>
            </a:r>
          </a:p>
        </p:txBody>
      </p:sp>
      <p:sp>
        <p:nvSpPr>
          <p:cNvPr id="237" name="28…"/>
          <p:cNvSpPr txBox="1"/>
          <p:nvPr/>
        </p:nvSpPr>
        <p:spPr>
          <a:xfrm>
            <a:off x="7985790" y="1597598"/>
            <a:ext cx="1785940" cy="85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lnSpc>
                <a:spcPct val="80000"/>
              </a:lnSpc>
              <a:defRPr sz="3400" b="1" spc="-34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28</a:t>
            </a:r>
            <a:r>
              <a:rPr sz="2800" spc="-280"/>
              <a:t> </a:t>
            </a:r>
          </a:p>
          <a:p>
            <a:pPr algn="ctr" defTabSz="411881">
              <a:lnSpc>
                <a:spcPct val="80000"/>
              </a:lnSpc>
              <a:defRPr sz="2800" b="1" spc="-28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Strategies</a:t>
            </a:r>
          </a:p>
        </p:txBody>
      </p:sp>
      <p:sp>
        <p:nvSpPr>
          <p:cNvPr id="238" name="251…"/>
          <p:cNvSpPr txBox="1"/>
          <p:nvPr/>
        </p:nvSpPr>
        <p:spPr>
          <a:xfrm>
            <a:off x="9712897" y="1597598"/>
            <a:ext cx="1785939" cy="85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algn="ctr" defTabSz="411881">
              <a:lnSpc>
                <a:spcPct val="80000"/>
              </a:lnSpc>
              <a:defRPr sz="3400" b="1" spc="-34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251</a:t>
            </a:r>
            <a:r>
              <a:rPr sz="2800" spc="-280"/>
              <a:t> </a:t>
            </a:r>
          </a:p>
          <a:p>
            <a:pPr algn="ctr" defTabSz="411881">
              <a:lnSpc>
                <a:spcPct val="80000"/>
              </a:lnSpc>
              <a:defRPr sz="2800" b="1" spc="-280">
                <a:solidFill>
                  <a:srgbClr val="F4F0D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Action Plans</a:t>
            </a:r>
          </a:p>
        </p:txBody>
      </p:sp>
      <p:sp>
        <p:nvSpPr>
          <p:cNvPr id="239" name="The MSDP"/>
          <p:cNvSpPr txBox="1"/>
          <p:nvPr/>
        </p:nvSpPr>
        <p:spPr>
          <a:xfrm>
            <a:off x="3916046" y="616033"/>
            <a:ext cx="82759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9" tIns="19049" rIns="19049" bIns="19049">
            <a:spAutoFit/>
          </a:bodyPr>
          <a:lstStyle>
            <a:lvl1pPr algn="ctr" defTabSz="228600">
              <a:lnSpc>
                <a:spcPct val="80000"/>
              </a:lnSpc>
              <a:defRPr sz="2500" b="1" cap="all" spc="75">
                <a:solidFill>
                  <a:srgbClr val="F5F2E3"/>
                </a:solidFill>
              </a:defRPr>
            </a:lvl1pPr>
          </a:lstStyle>
          <a:p>
            <a:r>
              <a:t>The Myanmar sustainable Development Plan</a:t>
            </a:r>
          </a:p>
        </p:txBody>
      </p:sp>
      <p:sp>
        <p:nvSpPr>
          <p:cNvPr id="240" name="Founded upon the objective of giving coherence to policies and institutions necessary for genuine, inclusive and transformational growth…"/>
          <p:cNvSpPr txBox="1">
            <a:spLocks noGrp="1"/>
          </p:cNvSpPr>
          <p:nvPr>
            <p:ph type="body" sz="half" idx="1"/>
          </p:nvPr>
        </p:nvSpPr>
        <p:spPr>
          <a:xfrm>
            <a:off x="212997" y="398712"/>
            <a:ext cx="3491939" cy="6060575"/>
          </a:xfrm>
          <a:prstGeom prst="rect">
            <a:avLst/>
          </a:prstGeom>
        </p:spPr>
        <p:txBody>
          <a:bodyPr lIns="45719" tIns="45719" rIns="45719" bIns="45719">
            <a:normAutofit lnSpcReduction="10000"/>
          </a:bodyPr>
          <a:lstStyle/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Founded upon the objective of giving coherence to policies and institutions necessary for genuine, inclusive and transformational growth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Recognises the economic dividends of being a democracy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Aligned with SDGs and regional commitments such as the Greater Mekong Sub-Region Strategic Framework and the ASEAN Economic Community</a:t>
            </a:r>
          </a:p>
        </p:txBody>
      </p:sp>
      <p:sp>
        <p:nvSpPr>
          <p:cNvPr id="241" name="Line"/>
          <p:cNvSpPr/>
          <p:nvPr/>
        </p:nvSpPr>
        <p:spPr>
          <a:xfrm flipV="1">
            <a:off x="3903346" y="398712"/>
            <a:ext cx="1" cy="6098676"/>
          </a:xfrm>
          <a:prstGeom prst="line">
            <a:avLst/>
          </a:prstGeom>
          <a:ln w="25400">
            <a:solidFill>
              <a:srgbClr val="DDDDD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22809595_10210854572505751_436226632_n.jpg" descr="22809595_10210854572505751_43622663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6593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Myanmar Companies Law - Unofficial Translation [EN].jpg" descr="Myanmar Companies Law - Unofficial Translation [EN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478" y="4669479"/>
            <a:ext cx="2431281" cy="3146364"/>
          </a:xfrm>
          <a:prstGeom prst="rect">
            <a:avLst/>
          </a:prstGeom>
          <a:ln w="12700">
            <a:solidFill>
              <a:srgbClr val="535353"/>
            </a:solidFill>
            <a:miter/>
          </a:ln>
        </p:spPr>
      </p:pic>
      <p:pic>
        <p:nvPicPr>
          <p:cNvPr id="247" name="myanmar_investment_law_official_translation_3-1-2017.jpg" descr="myanmar_investment_law_official_translation_3-1-2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565" y="4545198"/>
            <a:ext cx="2205843" cy="285462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A7A7A7">
                <a:alpha val="70000"/>
              </a:srgbClr>
            </a:outerShdw>
          </a:effectLst>
        </p:spPr>
      </p:pic>
      <p:pic>
        <p:nvPicPr>
          <p:cNvPr id="248" name="MSDP [EN] 23.08.2018.jpg" descr="MSDP [EN] 23.08.20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315" y="5124450"/>
            <a:ext cx="2285519" cy="295773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A7A7A7">
                <a:alpha val="70000"/>
              </a:srgbClr>
            </a:outerShdw>
          </a:effectLst>
        </p:spPr>
      </p:pic>
      <p:pic>
        <p:nvPicPr>
          <p:cNvPr id="249" name="50049646_2329908413952838_8459284641793179648_n.jpg" descr="50049646_2329908413952838_8459284641793179648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7802" y="5582856"/>
            <a:ext cx="2431307" cy="131949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  <a:effectLst>
            <a:outerShdw blurRad="254000" dist="127000" dir="388812" rotWithShape="0">
              <a:srgbClr val="000000">
                <a:alpha val="40509"/>
              </a:srgbClr>
            </a:outerShdw>
          </a:effectLst>
        </p:spPr>
      </p:pic>
      <p:sp>
        <p:nvSpPr>
          <p:cNvPr id="250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1" name="A Favourable Business Environment…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SzTx/>
              <a:buNone/>
              <a:defRPr sz="3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Favourable Business Environment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2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28599" indent="-228599">
              <a:lnSpc>
                <a:spcPct val="100000"/>
              </a:lnSpc>
              <a:defRPr sz="16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Myanmar Sustainable Development Plan</a:t>
            </a:r>
          </a:p>
          <a:p>
            <a:pPr marL="685800" lvl="1" indent="-228600">
              <a:lnSpc>
                <a:spcPct val="100000"/>
              </a:lnSpc>
              <a:defRPr sz="16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0"/>
              <a:t>Facilitates genuine, inclusive and transformational growth</a:t>
            </a:r>
            <a:r>
              <a:t> </a:t>
            </a:r>
          </a:p>
          <a:p>
            <a:pPr marL="228599" indent="-228599">
              <a:lnSpc>
                <a:spcPct val="100000"/>
              </a:lnSpc>
              <a:defRPr sz="16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Myanmar Investment Law</a:t>
            </a:r>
          </a:p>
          <a:p>
            <a:pPr marL="685800" lvl="1" indent="-228600">
              <a:lnSpc>
                <a:spcPct val="100000"/>
              </a:lnSpc>
              <a:defRPr sz="1600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Creates a level playing field between foreign and domestic investors</a:t>
            </a:r>
          </a:p>
          <a:p>
            <a:pPr marL="228599" indent="-228599">
              <a:lnSpc>
                <a:spcPct val="100000"/>
              </a:lnSpc>
              <a:defRPr sz="16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Ministry of Investment and Foreign Economic Relations</a:t>
            </a:r>
          </a:p>
          <a:p>
            <a:pPr marL="685800" lvl="1" indent="-228600">
              <a:lnSpc>
                <a:spcPct val="100000"/>
              </a:lnSpc>
              <a:defRPr sz="1600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Create a ‘single window’ through which to do 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mipp_english_version_with_cover_pages.jpg" descr="mipp_english_version_with_cover_pages.jpg"/>
          <p:cNvPicPr>
            <a:picLocks noChangeAspect="1"/>
          </p:cNvPicPr>
          <p:nvPr/>
        </p:nvPicPr>
        <p:blipFill>
          <a:blip r:embed="rId3" cstate="email">
            <a:alphaModFix amt="6530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386729" y="1554870"/>
            <a:ext cx="5009566" cy="7086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mipp_english_version_with_cover_pages.jpg" descr="mipp_english_version_with_cover_pages.jpg"/>
          <p:cNvPicPr>
            <a:picLocks noChangeAspect="1"/>
          </p:cNvPicPr>
          <p:nvPr/>
        </p:nvPicPr>
        <p:blipFill>
          <a:blip r:embed="rId3" cstate="email">
            <a:alphaModFix amt="6530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8072528" y="-1512635"/>
            <a:ext cx="5009566" cy="7086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mipp_english_version_with_cover_pages.jpg" descr="mipp_english_version_with_cover_pages.jpg"/>
          <p:cNvPicPr>
            <a:picLocks noChangeAspect="1"/>
          </p:cNvPicPr>
          <p:nvPr/>
        </p:nvPicPr>
        <p:blipFill>
          <a:blip r:embed="rId3" cstate="email">
            <a:alphaModFix amt="6530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3446397" y="-1959597"/>
            <a:ext cx="5009566" cy="7086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mipp_english_version_with_cover_pages.jpg" descr="mipp_english_version_with_cover_p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6574">
            <a:off x="4167133" y="487029"/>
            <a:ext cx="5984591" cy="8465300"/>
          </a:xfrm>
          <a:prstGeom prst="rect">
            <a:avLst/>
          </a:prstGeom>
          <a:ln w="12700">
            <a:miter lim="400000"/>
          </a:ln>
          <a:effectLst>
            <a:outerShdw blurRad="165100" dist="246507" dir="16200000" rotWithShape="0">
              <a:srgbClr val="535353"/>
            </a:outerShdw>
          </a:effectLst>
        </p:spPr>
      </p:pic>
      <p:sp>
        <p:nvSpPr>
          <p:cNvPr id="257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8" name="Investment Incentives…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/>
          <a:p>
            <a:pPr defTabSz="914400">
              <a:spcBef>
                <a:spcPts val="1000"/>
              </a:spcBef>
              <a:buFont typeface="Arial"/>
              <a:defRPr sz="3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 Incentives</a:t>
            </a:r>
          </a:p>
          <a:p>
            <a:pPr marL="228599" indent="-228599" algn="l" defTabSz="914400">
              <a:spcBef>
                <a:spcPts val="1000"/>
              </a:spcBef>
              <a:buSzPct val="100000"/>
              <a:buFont typeface="Arial"/>
              <a:buChar char="•"/>
              <a:defRPr sz="16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Right to Use Land</a:t>
            </a:r>
          </a:p>
          <a:p>
            <a:pPr marL="4826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Foreign investor may lease land or buildings for up to an initial period of </a:t>
            </a:r>
            <a:r>
              <a:rPr b="1"/>
              <a:t>50 years </a:t>
            </a:r>
            <a:r>
              <a:t>from the date of receipt of permit or endorsement</a:t>
            </a:r>
          </a:p>
          <a:p>
            <a:pPr marL="4826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Extension of </a:t>
            </a:r>
            <a:r>
              <a:rPr b="1"/>
              <a:t>10 years </a:t>
            </a:r>
            <a:r>
              <a:t>and a further consecutive extension period of </a:t>
            </a:r>
            <a:r>
              <a:rPr b="1"/>
              <a:t>10 years </a:t>
            </a:r>
            <a:r>
              <a:t>may be obtained with the approval of the MIC (10+10 years extension rights)</a:t>
            </a:r>
          </a:p>
          <a:p>
            <a:pPr marL="228599" indent="-228599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 b="1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Exemptions &amp; Reliefs</a:t>
            </a:r>
          </a:p>
          <a:p>
            <a:pPr marL="4826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Income Tax</a:t>
            </a:r>
          </a:p>
          <a:p>
            <a:pPr marL="4826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Customs Duty and Other Taxes</a:t>
            </a:r>
            <a:endParaRPr b="1"/>
          </a:p>
          <a:p>
            <a:pPr marL="228599" indent="-228599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600" b="1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Generalised Scheme of Preference (GSP) by the EU and US</a:t>
            </a:r>
          </a:p>
          <a:p>
            <a:pPr marL="4826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>
                <a:solidFill>
                  <a:srgbClr val="F5F2E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Duty-free, Quota-free Market Access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3" name="Myanmar Companies Online (MyCO)…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914400">
              <a:spcBef>
                <a:spcPts val="1000"/>
              </a:spcBef>
              <a:buFont typeface="Arial"/>
              <a:defRPr sz="3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Myanmar Companies Online (MyCO)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Streamlines and simplifies company registrations and filings through electronic services online</a:t>
            </a:r>
          </a:p>
        </p:txBody>
      </p:sp>
      <p:sp>
        <p:nvSpPr>
          <p:cNvPr id="264" name="Rectangle"/>
          <p:cNvSpPr/>
          <p:nvPr/>
        </p:nvSpPr>
        <p:spPr>
          <a:xfrm>
            <a:off x="4060626" y="0"/>
            <a:ext cx="8131374" cy="6858000"/>
          </a:xfrm>
          <a:prstGeom prst="rect">
            <a:avLst/>
          </a:prstGeom>
          <a:solidFill>
            <a:srgbClr val="F5F2E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7" name="Group"/>
          <p:cNvGrpSpPr/>
          <p:nvPr/>
        </p:nvGrpSpPr>
        <p:grpSpPr>
          <a:xfrm>
            <a:off x="4082155" y="398713"/>
            <a:ext cx="8109846" cy="5730830"/>
            <a:chOff x="0" y="0"/>
            <a:chExt cx="8109844" cy="5730829"/>
          </a:xfrm>
        </p:grpSpPr>
        <p:pic>
          <p:nvPicPr>
            <p:cNvPr id="265" name="laptop1.png" descr="laptop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09845" cy="5730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" t="3898" r="2276" b="1071"/>
            <a:stretch>
              <a:fillRect/>
            </a:stretch>
          </p:blipFill>
          <p:spPr>
            <a:xfrm>
              <a:off x="1232029" y="1231492"/>
              <a:ext cx="5627950" cy="3350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Screen Shot 2019-02-13 at 1.20.45 pm.png" descr="Screen Shot 2019-02-13 at 1.20.45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083" y="1426276"/>
            <a:ext cx="5676460" cy="3675703"/>
          </a:xfrm>
          <a:prstGeom prst="rect">
            <a:avLst/>
          </a:prstGeom>
          <a:ln w="12700">
            <a:solidFill>
              <a:srgbClr val="DDDDDD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3" name="Text"/>
          <p:cNvSpPr txBox="1"/>
          <p:nvPr/>
        </p:nvSpPr>
        <p:spPr>
          <a:xfrm>
            <a:off x="1590168" y="8252134"/>
            <a:ext cx="5521946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4" name="Content Placeholder 20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/>
          <a:lstStyle/>
          <a:p>
            <a:pPr marL="0" indent="0" algn="ctr" defTabSz="795527">
              <a:lnSpc>
                <a:spcPct val="100000"/>
              </a:lnSpc>
              <a:spcBef>
                <a:spcPts val="800"/>
              </a:spcBef>
              <a:buSzTx/>
              <a:buNone/>
              <a:defRPr sz="261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Launch of the National Project Bank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914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Launching of the National Project Bank at Invest Myanmar Summit 2019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Showcases strategic projects aligned with the Myanmar Sustainable Development Plan (MSDP)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Many of these projects will be eligible for private sector financing; an investment opportunity not to be missed!</a:t>
            </a:r>
          </a:p>
          <a:p>
            <a:pPr marL="198881" indent="-198881" defTabSz="795527">
              <a:lnSpc>
                <a:spcPct val="100000"/>
              </a:lnSpc>
              <a:spcBef>
                <a:spcPts val="800"/>
              </a:spcBef>
              <a:defRPr sz="174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Enables the prioritisation of key projects that will enable effective implementation of the MSDP</a:t>
            </a:r>
          </a:p>
        </p:txBody>
      </p:sp>
      <p:pic>
        <p:nvPicPr>
          <p:cNvPr id="275" name="SDGs.png" descr="SDG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345" y="199493"/>
            <a:ext cx="4425493" cy="44254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Group"/>
          <p:cNvGrpSpPr/>
          <p:nvPr/>
        </p:nvGrpSpPr>
        <p:grpSpPr>
          <a:xfrm rot="21346523">
            <a:off x="4643161" y="761680"/>
            <a:ext cx="2481892" cy="3954665"/>
            <a:chOff x="0" y="0"/>
            <a:chExt cx="2481891" cy="3954664"/>
          </a:xfrm>
        </p:grpSpPr>
        <p:sp>
          <p:nvSpPr>
            <p:cNvPr id="276" name="Rectangle"/>
            <p:cNvSpPr/>
            <p:nvPr/>
          </p:nvSpPr>
          <p:spPr>
            <a:xfrm>
              <a:off x="-1" y="4361"/>
              <a:ext cx="2481785" cy="39458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7" name="Screenshot 2019-01-16 06.25.57.png" descr="Screenshot 2019-01-16 06.25.57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81892" cy="395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711" y="0"/>
                  </a:moveTo>
                  <a:lnTo>
                    <a:pt x="549" y="48"/>
                  </a:lnTo>
                  <a:cubicBezTo>
                    <a:pt x="343" y="109"/>
                    <a:pt x="171" y="217"/>
                    <a:pt x="76" y="345"/>
                  </a:cubicBezTo>
                  <a:lnTo>
                    <a:pt x="0" y="444"/>
                  </a:lnTo>
                  <a:lnTo>
                    <a:pt x="0" y="10792"/>
                  </a:lnTo>
                  <a:cubicBezTo>
                    <a:pt x="0" y="20295"/>
                    <a:pt x="7" y="21144"/>
                    <a:pt x="59" y="21217"/>
                  </a:cubicBezTo>
                  <a:cubicBezTo>
                    <a:pt x="186" y="21392"/>
                    <a:pt x="445" y="21525"/>
                    <a:pt x="753" y="21570"/>
                  </a:cubicBezTo>
                  <a:cubicBezTo>
                    <a:pt x="829" y="21581"/>
                    <a:pt x="5165" y="21591"/>
                    <a:pt x="10792" y="21592"/>
                  </a:cubicBezTo>
                  <a:cubicBezTo>
                    <a:pt x="21502" y="21595"/>
                    <a:pt x="20912" y="21600"/>
                    <a:pt x="21200" y="21479"/>
                  </a:cubicBezTo>
                  <a:cubicBezTo>
                    <a:pt x="21346" y="21417"/>
                    <a:pt x="21521" y="21260"/>
                    <a:pt x="21570" y="21147"/>
                  </a:cubicBezTo>
                  <a:cubicBezTo>
                    <a:pt x="21593" y="21093"/>
                    <a:pt x="21600" y="17506"/>
                    <a:pt x="21594" y="10744"/>
                  </a:cubicBezTo>
                  <a:lnTo>
                    <a:pt x="21584" y="423"/>
                  </a:lnTo>
                  <a:lnTo>
                    <a:pt x="21497" y="314"/>
                  </a:lnTo>
                  <a:cubicBezTo>
                    <a:pt x="21401" y="196"/>
                    <a:pt x="21282" y="125"/>
                    <a:pt x="21059" y="50"/>
                  </a:cubicBezTo>
                  <a:lnTo>
                    <a:pt x="20914" y="0"/>
                  </a:lnTo>
                  <a:lnTo>
                    <a:pt x="10813" y="0"/>
                  </a:lnTo>
                  <a:lnTo>
                    <a:pt x="71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9" name="Unknown.png" descr="Unknow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" t="523"/>
          <a:stretch>
            <a:fillRect/>
          </a:stretch>
        </p:blipFill>
        <p:spPr>
          <a:xfrm>
            <a:off x="8299880" y="1665122"/>
            <a:ext cx="2185057" cy="149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9" h="21600" extrusionOk="0">
                <a:moveTo>
                  <a:pt x="4623" y="0"/>
                </a:moveTo>
                <a:cubicBezTo>
                  <a:pt x="4520" y="8"/>
                  <a:pt x="4031" y="14"/>
                  <a:pt x="4027" y="23"/>
                </a:cubicBezTo>
                <a:cubicBezTo>
                  <a:pt x="3996" y="97"/>
                  <a:pt x="3765" y="193"/>
                  <a:pt x="3512" y="235"/>
                </a:cubicBezTo>
                <a:cubicBezTo>
                  <a:pt x="2841" y="348"/>
                  <a:pt x="1952" y="1012"/>
                  <a:pt x="1353" y="1847"/>
                </a:cubicBezTo>
                <a:cubicBezTo>
                  <a:pt x="-158" y="3953"/>
                  <a:pt x="-441" y="7680"/>
                  <a:pt x="696" y="10505"/>
                </a:cubicBezTo>
                <a:lnTo>
                  <a:pt x="980" y="11210"/>
                </a:lnTo>
                <a:lnTo>
                  <a:pt x="1034" y="15874"/>
                </a:lnTo>
                <a:lnTo>
                  <a:pt x="1084" y="20544"/>
                </a:lnTo>
                <a:lnTo>
                  <a:pt x="1495" y="21072"/>
                </a:lnTo>
                <a:lnTo>
                  <a:pt x="1906" y="21600"/>
                </a:lnTo>
                <a:lnTo>
                  <a:pt x="21159" y="21600"/>
                </a:lnTo>
                <a:lnTo>
                  <a:pt x="21159" y="12312"/>
                </a:lnTo>
                <a:cubicBezTo>
                  <a:pt x="21159" y="3140"/>
                  <a:pt x="21155" y="3020"/>
                  <a:pt x="20936" y="2467"/>
                </a:cubicBezTo>
                <a:cubicBezTo>
                  <a:pt x="20814" y="2159"/>
                  <a:pt x="20630" y="1839"/>
                  <a:pt x="20525" y="1756"/>
                </a:cubicBezTo>
                <a:cubicBezTo>
                  <a:pt x="20407" y="1661"/>
                  <a:pt x="17835" y="1601"/>
                  <a:pt x="13788" y="1601"/>
                </a:cubicBezTo>
                <a:lnTo>
                  <a:pt x="7244" y="1601"/>
                </a:lnTo>
                <a:lnTo>
                  <a:pt x="6318" y="901"/>
                </a:lnTo>
                <a:cubicBezTo>
                  <a:pt x="5809" y="514"/>
                  <a:pt x="5266" y="201"/>
                  <a:pt x="5107" y="201"/>
                </a:cubicBezTo>
                <a:cubicBezTo>
                  <a:pt x="4948" y="201"/>
                  <a:pt x="4789" y="132"/>
                  <a:pt x="4754" y="46"/>
                </a:cubicBezTo>
                <a:cubicBezTo>
                  <a:pt x="4747" y="30"/>
                  <a:pt x="4680" y="14"/>
                  <a:pt x="462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818783-200.png" descr="818783-200.png"/>
          <p:cNvPicPr>
            <a:picLocks noChangeAspect="1"/>
          </p:cNvPicPr>
          <p:nvPr/>
        </p:nvPicPr>
        <p:blipFill>
          <a:blip r:embed="rId5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038" y="5105965"/>
            <a:ext cx="729572" cy="72957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Bridges &amp; Tunnels"/>
          <p:cNvSpPr txBox="1"/>
          <p:nvPr/>
        </p:nvSpPr>
        <p:spPr>
          <a:xfrm>
            <a:off x="5964540" y="5939097"/>
            <a:ext cx="131322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457200">
              <a:defRPr sz="13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Bridges &amp; Tunnels</a:t>
            </a:r>
          </a:p>
        </p:txBody>
      </p:sp>
      <p:sp>
        <p:nvSpPr>
          <p:cNvPr id="282" name="Airports"/>
          <p:cNvSpPr txBox="1"/>
          <p:nvPr/>
        </p:nvSpPr>
        <p:spPr>
          <a:xfrm>
            <a:off x="7428210" y="5939097"/>
            <a:ext cx="131322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457200">
              <a:defRPr sz="13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Airports</a:t>
            </a:r>
          </a:p>
        </p:txBody>
      </p:sp>
      <p:sp>
        <p:nvSpPr>
          <p:cNvPr id="283" name="Power Generation &amp; Transmission"/>
          <p:cNvSpPr txBox="1"/>
          <p:nvPr/>
        </p:nvSpPr>
        <p:spPr>
          <a:xfrm>
            <a:off x="4500869" y="5936703"/>
            <a:ext cx="131322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457200">
              <a:defRPr sz="13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Power Generation &amp; Transmission</a:t>
            </a:r>
          </a:p>
        </p:txBody>
      </p:sp>
      <p:pic>
        <p:nvPicPr>
          <p:cNvPr id="284" name="1659407-200.png" descr="1659407-200.png"/>
          <p:cNvPicPr>
            <a:picLocks noChangeAspect="1"/>
          </p:cNvPicPr>
          <p:nvPr/>
        </p:nvPicPr>
        <p:blipFill>
          <a:blip r:embed="rId6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709" y="5105965"/>
            <a:ext cx="729572" cy="72957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Waterways"/>
          <p:cNvSpPr txBox="1"/>
          <p:nvPr/>
        </p:nvSpPr>
        <p:spPr>
          <a:xfrm>
            <a:off x="8891881" y="5939097"/>
            <a:ext cx="131322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defRPr sz="1300" b="1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>
                <a:solidFill>
                  <a:srgbClr val="434343"/>
                </a:solidFill>
              </a:rPr>
              <a:t>aterways</a:t>
            </a:r>
          </a:p>
        </p:txBody>
      </p:sp>
      <p:sp>
        <p:nvSpPr>
          <p:cNvPr id="286" name="Digital / E-Government"/>
          <p:cNvSpPr txBox="1"/>
          <p:nvPr/>
        </p:nvSpPr>
        <p:spPr>
          <a:xfrm>
            <a:off x="10355551" y="5956615"/>
            <a:ext cx="131322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457200">
              <a:defRPr sz="1300" b="1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Digital / E-Government</a:t>
            </a:r>
          </a:p>
        </p:txBody>
      </p:sp>
      <p:pic>
        <p:nvPicPr>
          <p:cNvPr id="287" name="1058709-200.png" descr="1058709-200.png"/>
          <p:cNvPicPr>
            <a:picLocks noChangeAspect="1"/>
          </p:cNvPicPr>
          <p:nvPr/>
        </p:nvPicPr>
        <p:blipFill>
          <a:blip r:embed="rId7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368" y="5105965"/>
            <a:ext cx="729571" cy="729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1982569-200.png" descr="1982569-200.png"/>
          <p:cNvPicPr>
            <a:picLocks noChangeAspect="1"/>
          </p:cNvPicPr>
          <p:nvPr/>
        </p:nvPicPr>
        <p:blipFill>
          <a:blip r:embed="rId8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697" y="5105965"/>
            <a:ext cx="729572" cy="729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1951939-200.png" descr="1951939-200.png"/>
          <p:cNvPicPr>
            <a:picLocks noChangeAspect="1"/>
          </p:cNvPicPr>
          <p:nvPr/>
        </p:nvPicPr>
        <p:blipFill>
          <a:blip r:embed="rId9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380" y="5105965"/>
            <a:ext cx="729572" cy="729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2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93" name="Text Placeholder 12"/>
          <p:cNvSpPr txBox="1">
            <a:spLocks noGrp="1"/>
          </p:cNvSpPr>
          <p:nvPr>
            <p:ph type="body" sz="quarter" idx="1"/>
          </p:nvPr>
        </p:nvSpPr>
        <p:spPr>
          <a:xfrm>
            <a:off x="284344" y="398713"/>
            <a:ext cx="3491939" cy="2108201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ct val="100000"/>
              </a:lnSpc>
              <a:buFont typeface="Arial"/>
              <a:defRPr sz="3000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Foreign Investment by Country</a:t>
            </a:r>
          </a:p>
          <a:p>
            <a:pPr algn="ctr">
              <a:lnSpc>
                <a:spcPct val="100000"/>
              </a:lnSpc>
              <a:buFont typeface="Arial"/>
              <a:defRPr sz="2000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(2011/12 - Dec 2018)</a:t>
            </a:r>
          </a:p>
        </p:txBody>
      </p:sp>
      <p:graphicFrame>
        <p:nvGraphicFramePr>
          <p:cNvPr id="294" name="2D Donut Chart"/>
          <p:cNvGraphicFramePr/>
          <p:nvPr>
            <p:extLst>
              <p:ext uri="{D42A27DB-BD31-4B8C-83A1-F6EECF244321}">
                <p14:modId xmlns:p14="http://schemas.microsoft.com/office/powerpoint/2010/main" val="2761828310"/>
              </p:ext>
            </p:extLst>
          </p:nvPr>
        </p:nvGraphicFramePr>
        <p:xfrm>
          <a:off x="5496497" y="1834295"/>
          <a:ext cx="7053125" cy="70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2229" y="338894"/>
            <a:ext cx="6811571" cy="317919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Text Placeholder 12"/>
          <p:cNvSpPr txBox="1"/>
          <p:nvPr/>
        </p:nvSpPr>
        <p:spPr>
          <a:xfrm>
            <a:off x="284344" y="4039175"/>
            <a:ext cx="3491939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spcBef>
                <a:spcPts val="1000"/>
              </a:spcBef>
              <a:buFont typeface="Arial"/>
              <a:defRPr sz="3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Foreign Investment by Sector</a:t>
            </a:r>
          </a:p>
          <a:p>
            <a:pPr algn="ctr">
              <a:spcBef>
                <a:spcPts val="1000"/>
              </a:spcBef>
              <a:buFont typeface="Arial"/>
              <a:defRPr sz="2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(2011/12 - 2018)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Myanmar trade port container river export economy business investment ship (2).jpg" descr="Myanmar trade port container river export economy business investment ship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0"/>
            <a:ext cx="12192001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ectangle"/>
          <p:cNvSpPr/>
          <p:nvPr/>
        </p:nvSpPr>
        <p:spPr>
          <a:xfrm>
            <a:off x="0" y="5307907"/>
            <a:ext cx="12192001" cy="1182398"/>
          </a:xfrm>
          <a:prstGeom prst="rect">
            <a:avLst/>
          </a:prstGeom>
          <a:solidFill>
            <a:srgbClr val="000000">
              <a:alpha val="75184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0" name="Title 1"/>
          <p:cNvSpPr txBox="1">
            <a:spLocks noGrp="1"/>
          </p:cNvSpPr>
          <p:nvPr>
            <p:ph type="title"/>
          </p:nvPr>
        </p:nvSpPr>
        <p:spPr>
          <a:xfrm>
            <a:off x="734824" y="5137105"/>
            <a:ext cx="10722352" cy="1524001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The New Myanmar Investment Regime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"/>
          <p:cNvGrpSpPr/>
          <p:nvPr/>
        </p:nvGrpSpPr>
        <p:grpSpPr>
          <a:xfrm>
            <a:off x="3087808" y="-841214"/>
            <a:ext cx="7820748" cy="9560641"/>
            <a:chOff x="0" y="0"/>
            <a:chExt cx="7820747" cy="9560640"/>
          </a:xfrm>
        </p:grpSpPr>
        <p:pic>
          <p:nvPicPr>
            <p:cNvPr id="302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0254470">
              <a:off x="470864" y="2067407"/>
              <a:ext cx="1926807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997" y="738140"/>
              <a:ext cx="1926807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2160097" y="382305"/>
              <a:ext cx="1926806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345530" flipH="1">
              <a:off x="5423078" y="1948874"/>
              <a:ext cx="1926806" cy="2850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075944" y="619607"/>
              <a:ext cx="1926807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 flipH="1">
              <a:off x="3733845" y="263772"/>
              <a:ext cx="1926807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345530" flipH="1">
              <a:off x="5159712" y="5128834"/>
              <a:ext cx="1926806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2578" y="3799567"/>
              <a:ext cx="1926807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Content Placeholder 5" descr="Content Placeholder 5"/>
            <p:cNvPicPr>
              <a:picLocks noChangeAspect="1"/>
            </p:cNvPicPr>
            <p:nvPr/>
          </p:nvPicPr>
          <p:blipFill>
            <a:blip r:embed="rId3" cstate="email">
              <a:alphaModFix amt="5120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 flipH="1">
              <a:off x="3470479" y="3443732"/>
              <a:ext cx="1926807" cy="285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Content Placeholder 5" descr="Content Placeholder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753880">
              <a:off x="690442" y="2280557"/>
              <a:ext cx="4635572" cy="6857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3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4" name="The New Investment Regime…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914400">
              <a:spcBef>
                <a:spcPts val="1000"/>
              </a:spcBef>
              <a:buFont typeface="Arial"/>
              <a:defRPr sz="3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The New Investment Regime</a:t>
            </a:r>
          </a:p>
          <a:p>
            <a:pPr defTabSz="914400">
              <a:spcBef>
                <a:spcPts val="1000"/>
              </a:spcBef>
              <a:buFont typeface="Arial"/>
              <a:defRPr sz="300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Proactive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Transparent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/>
              <a:t>Efficient</a:t>
            </a:r>
            <a:endParaRPr dirty="0"/>
          </a:p>
        </p:txBody>
      </p:sp>
      <p:sp>
        <p:nvSpPr>
          <p:cNvPr id="315" name="Rectangle"/>
          <p:cNvSpPr/>
          <p:nvPr/>
        </p:nvSpPr>
        <p:spPr>
          <a:xfrm>
            <a:off x="9246658" y="0"/>
            <a:ext cx="2871675" cy="6858000"/>
          </a:xfrm>
          <a:prstGeom prst="rect">
            <a:avLst/>
          </a:prstGeom>
          <a:solidFill>
            <a:srgbClr val="F5F2E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16" name="848423-200.png" descr="848423-2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495" y="646773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106278-200.png" descr="106278-2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495" y="2082182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355072-200.png" descr="355072-20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495" y="3517591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Line"/>
          <p:cNvSpPr/>
          <p:nvPr/>
        </p:nvSpPr>
        <p:spPr>
          <a:xfrm flipV="1">
            <a:off x="9265708" y="0"/>
            <a:ext cx="1" cy="6858000"/>
          </a:xfrm>
          <a:prstGeom prst="line">
            <a:avLst/>
          </a:prstGeom>
          <a:ln w="63500">
            <a:solidFill>
              <a:srgbClr val="2A2B2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ab3a5ec0179af40e500f6a706700e67f.jpg" descr="ab3a5ec0179af40e500f6a706700e67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851" y="-1"/>
            <a:ext cx="806565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1" name="Germany &amp; Myanmar…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defTabSz="768095">
              <a:spcBef>
                <a:spcPts val="800"/>
              </a:spcBef>
              <a:buFont typeface="Arial"/>
              <a:defRPr sz="252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400" dirty="0"/>
              <a:t>Myanmar</a:t>
            </a:r>
            <a:r>
              <a:rPr lang="en-US" sz="2400" dirty="0"/>
              <a:t> and Germany</a:t>
            </a:r>
            <a:endParaRPr sz="2400" dirty="0"/>
          </a:p>
          <a:p>
            <a:pPr defTabSz="768095">
              <a:spcBef>
                <a:spcPts val="800"/>
              </a:spcBef>
              <a:buFont typeface="Arial"/>
              <a:defRPr sz="252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192023" indent="-192023" algn="l" defTabSz="768095">
              <a:spcBef>
                <a:spcPts val="800"/>
              </a:spcBef>
              <a:buSzPct val="100000"/>
              <a:buFont typeface="Arial"/>
              <a:buChar char="•"/>
              <a:defRPr sz="184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Established diplomatic relations on 3 August 1954</a:t>
            </a:r>
          </a:p>
          <a:p>
            <a:pPr marL="192023" indent="-192023" algn="l" defTabSz="768095">
              <a:spcBef>
                <a:spcPts val="800"/>
              </a:spcBef>
              <a:buSzPct val="100000"/>
              <a:buFont typeface="Arial"/>
              <a:buChar char="•"/>
              <a:defRPr sz="184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The first German consulate in the Southeast Asian country set up in Yangon</a:t>
            </a:r>
          </a:p>
          <a:p>
            <a:pPr marL="192023" indent="-192023" algn="l" defTabSz="768095">
              <a:spcBef>
                <a:spcPts val="800"/>
              </a:spcBef>
              <a:buSzPct val="100000"/>
              <a:buFont typeface="Arial"/>
              <a:buChar char="•"/>
              <a:defRPr sz="184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A reliable partner supporting reforms towards democracy and market economy as well as on the strengthening of civil society.</a:t>
            </a:r>
          </a:p>
          <a:p>
            <a:pPr marL="192023" indent="-192023" algn="l" defTabSz="768095">
              <a:spcBef>
                <a:spcPts val="800"/>
              </a:spcBef>
              <a:buSzPct val="100000"/>
              <a:buFont typeface="Arial"/>
              <a:buChar char="•"/>
              <a:defRPr sz="184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Technical support from BMZ, GIZ, BGR, PTB and </a:t>
            </a:r>
            <a:r>
              <a:rPr dirty="0" err="1"/>
              <a:t>KfW</a:t>
            </a:r>
            <a:endParaRPr sz="1344" dirty="0"/>
          </a:p>
          <a:p>
            <a:pPr marL="192023" indent="-192023" algn="l" defTabSz="768095">
              <a:spcBef>
                <a:spcPts val="800"/>
              </a:spcBef>
              <a:buSzPct val="100000"/>
              <a:buFont typeface="Arial"/>
              <a:buChar char="•"/>
              <a:defRPr sz="184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Office of the Delegation of German Industry and Commerce established in February 2014</a:t>
            </a:r>
          </a:p>
        </p:txBody>
      </p:sp>
      <p:sp>
        <p:nvSpPr>
          <p:cNvPr id="332" name="Line"/>
          <p:cNvSpPr/>
          <p:nvPr/>
        </p:nvSpPr>
        <p:spPr>
          <a:xfrm flipV="1">
            <a:off x="9265708" y="0"/>
            <a:ext cx="1" cy="6858000"/>
          </a:xfrm>
          <a:prstGeom prst="line">
            <a:avLst/>
          </a:prstGeom>
          <a:ln w="63500">
            <a:solidFill>
              <a:srgbClr val="2A2B2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3" name="Unknown.png" descr="Unknow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284" y="88672"/>
            <a:ext cx="2222501" cy="117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GIZ-logo.jpg" descr="GIZ-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284" y="3022635"/>
            <a:ext cx="2222501" cy="71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1200px-Bundesanstalt_für_Geowissenschaften_und_Rohstoffe_Logo.svg.png" descr="1200px-Bundesanstalt_für_Geowissenschaften_und_Rohstoffe_Logo.sv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284" y="4257241"/>
            <a:ext cx="2222501" cy="950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tb-logo.jpg" descr="ptb-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284" y="1678369"/>
            <a:ext cx="2222501" cy="69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Unknown.png" descr="Unknown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284" y="5706665"/>
            <a:ext cx="2222501" cy="756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17558263_403.jpg" descr="17558263_4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743" y="-26802"/>
            <a:ext cx="6720202" cy="4957745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53" name="Picture 34" descr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1946" y="-226856"/>
            <a:ext cx="13244959" cy="7450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34" descr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4"/>
          <a:stretch>
            <a:fillRect/>
          </a:stretch>
        </p:blipFill>
        <p:spPr>
          <a:xfrm>
            <a:off x="4746228" y="-1902548"/>
            <a:ext cx="7445762" cy="745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675640" y="940840"/>
            <a:ext cx="5715001" cy="1286161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Contents</a:t>
            </a:r>
          </a:p>
        </p:txBody>
      </p:sp>
      <p:sp>
        <p:nvSpPr>
          <p:cNvPr id="15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75640" y="2625885"/>
            <a:ext cx="5966471" cy="32912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har char="-"/>
              <a:defRPr sz="2500">
                <a:solidFill>
                  <a:srgbClr val="535353"/>
                </a:solidFill>
              </a:defRPr>
            </a:pPr>
            <a:r>
              <a:t>Change &amp; Transformation in Myanmar</a:t>
            </a:r>
          </a:p>
          <a:p>
            <a:pPr>
              <a:lnSpc>
                <a:spcPct val="150000"/>
              </a:lnSpc>
              <a:buChar char="-"/>
              <a:defRPr sz="2500">
                <a:solidFill>
                  <a:srgbClr val="535353"/>
                </a:solidFill>
              </a:defRPr>
            </a:pPr>
            <a:r>
              <a:t>The New Myanmar Investment Regime</a:t>
            </a:r>
          </a:p>
          <a:p>
            <a:pPr>
              <a:lnSpc>
                <a:spcPct val="150000"/>
              </a:lnSpc>
              <a:buChar char="-"/>
              <a:defRPr sz="2500">
                <a:solidFill>
                  <a:srgbClr val="535353"/>
                </a:solidFill>
              </a:defRPr>
            </a:pPr>
            <a:r>
              <a:t>German Investment in Myanmar</a:t>
            </a:r>
          </a:p>
          <a:p>
            <a:pPr>
              <a:lnSpc>
                <a:spcPct val="150000"/>
              </a:lnSpc>
              <a:buChar char="-"/>
              <a:defRPr sz="2500">
                <a:solidFill>
                  <a:srgbClr val="535353"/>
                </a:solidFill>
              </a:defRPr>
            </a:pPr>
            <a:r>
              <a:t>Opportunities in Myanmar</a:t>
            </a:r>
          </a:p>
        </p:txBody>
      </p:sp>
      <p:sp>
        <p:nvSpPr>
          <p:cNvPr id="157" name="TextBox 8"/>
          <p:cNvSpPr txBox="1"/>
          <p:nvPr/>
        </p:nvSpPr>
        <p:spPr>
          <a:xfrm>
            <a:off x="7505038" y="5178019"/>
            <a:ext cx="3930982" cy="739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R="254000">
              <a:defRPr sz="1500" i="1">
                <a:solidFill>
                  <a:srgbClr val="535353"/>
                </a:solidFill>
              </a:defRPr>
            </a:lvl1pPr>
          </a:lstStyle>
          <a:p>
            <a:r>
              <a:t>H.E. Joachim Wilhelm Gauck (President of Germany 2012-2017) meeting with H.E. Daw Aung San Suu Kyi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2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aphicFrame>
        <p:nvGraphicFramePr>
          <p:cNvPr id="343" name="Content Placeholder 4"/>
          <p:cNvGraphicFramePr/>
          <p:nvPr/>
        </p:nvGraphicFramePr>
        <p:xfrm>
          <a:off x="4522680" y="978164"/>
          <a:ext cx="6831120" cy="545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4" name="Text Placeholder 12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algn="ctr" defTabSz="832104">
              <a:lnSpc>
                <a:spcPct val="100000"/>
              </a:lnSpc>
              <a:spcBef>
                <a:spcPts val="900"/>
              </a:spcBef>
              <a:buFont typeface="Arial"/>
              <a:defRPr sz="2730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Myanmar </a:t>
            </a:r>
            <a:r>
              <a:rPr lang="en-US" dirty="0"/>
              <a:t>and</a:t>
            </a:r>
            <a:r>
              <a:rPr dirty="0"/>
              <a:t> Germany in Numbers</a:t>
            </a:r>
          </a:p>
          <a:p>
            <a:pPr algn="ctr" defTabSz="832104">
              <a:lnSpc>
                <a:spcPct val="100000"/>
              </a:lnSpc>
              <a:spcBef>
                <a:spcPts val="900"/>
              </a:spcBef>
              <a:buFont typeface="Arial"/>
              <a:defRPr sz="2730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208026" indent="-208026" defTabSz="832104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002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Bi-lateral trade: USD 584 million (2017-18)</a:t>
            </a:r>
          </a:p>
          <a:p>
            <a:pPr marL="208026" indent="-208026" defTabSz="832104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002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28</a:t>
            </a:r>
            <a:r>
              <a:rPr baseline="29202" dirty="0"/>
              <a:t>th</a:t>
            </a:r>
            <a:r>
              <a:rPr dirty="0"/>
              <a:t> largest investor: USD 32.651 million (Dec 2018) </a:t>
            </a:r>
          </a:p>
          <a:p>
            <a:pPr marL="208026" indent="-208026" defTabSz="832104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002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4 German investment projects</a:t>
            </a:r>
          </a:p>
          <a:p>
            <a:pPr marL="208026" indent="-208026" defTabSz="832104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002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54 German registered companies </a:t>
            </a:r>
          </a:p>
          <a:p>
            <a:pPr marL="208026" indent="-208026" defTabSz="832104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002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28,838 German tourists (2018)</a:t>
            </a:r>
          </a:p>
          <a:p>
            <a:pPr marL="208026" indent="-208026" defTabSz="832104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2002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German Assistance: USD 35.6 million / Third largest (2018)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Investment port economy.jpg" descr="Investment port econom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Rectangle"/>
          <p:cNvSpPr/>
          <p:nvPr/>
        </p:nvSpPr>
        <p:spPr>
          <a:xfrm>
            <a:off x="-1" y="729601"/>
            <a:ext cx="12192001" cy="1182398"/>
          </a:xfrm>
          <a:prstGeom prst="rect">
            <a:avLst/>
          </a:prstGeom>
          <a:solidFill>
            <a:srgbClr val="FFFFFF">
              <a:alpha val="5540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  <a:endParaRPr/>
          </a:p>
        </p:txBody>
      </p:sp>
      <p:sp>
        <p:nvSpPr>
          <p:cNvPr id="348" name="Title 1"/>
          <p:cNvSpPr txBox="1">
            <a:spLocks noGrp="1"/>
          </p:cNvSpPr>
          <p:nvPr>
            <p:ph type="title"/>
          </p:nvPr>
        </p:nvSpPr>
        <p:spPr>
          <a:xfrm>
            <a:off x="1240310" y="558800"/>
            <a:ext cx="10722353" cy="1524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Why Invest in Myanmar?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Myanmar-Yangon-1360x765.jpg" descr="Myanmar-Yangon-1360x7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2759" y="2286000"/>
            <a:ext cx="7586662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bagan-1137015_1280-1440x564_c.jpg" descr="bagan-1137015_1280-1440x564_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8679" y="4572000"/>
            <a:ext cx="7593224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Line"/>
          <p:cNvSpPr/>
          <p:nvPr/>
        </p:nvSpPr>
        <p:spPr>
          <a:xfrm>
            <a:off x="4060626" y="2187773"/>
            <a:ext cx="8128001" cy="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3" name="Myanmar-42A0079-Agriculture-LIFT-John-Rae.jpg" descr="Myanmar-42A0079-Agriculture-LIFT-John-Ra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1391375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Rectangle"/>
          <p:cNvSpPr/>
          <p:nvPr/>
        </p:nvSpPr>
        <p:spPr>
          <a:xfrm>
            <a:off x="0" y="-1"/>
            <a:ext cx="4060627" cy="6858001"/>
          </a:xfrm>
          <a:prstGeom prst="rect">
            <a:avLst/>
          </a:prstGeom>
          <a:solidFill>
            <a:srgbClr val="2A2B2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5" name="Content Placeholder 20"/>
          <p:cNvSpPr txBox="1">
            <a:spLocks noGrp="1"/>
          </p:cNvSpPr>
          <p:nvPr>
            <p:ph type="body" sz="half" idx="1"/>
          </p:nvPr>
        </p:nvSpPr>
        <p:spPr>
          <a:xfrm>
            <a:off x="284344" y="398713"/>
            <a:ext cx="3491939" cy="60605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905255">
              <a:lnSpc>
                <a:spcPct val="100000"/>
              </a:lnSpc>
              <a:spcBef>
                <a:spcPts val="900"/>
              </a:spcBef>
              <a:buSzTx/>
              <a:buNone/>
              <a:defRPr sz="2970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226313" indent="-226313" defTabSz="905255">
              <a:lnSpc>
                <a:spcPct val="100000"/>
              </a:lnSpc>
              <a:spcBef>
                <a:spcPts val="900"/>
              </a:spcBef>
              <a:defRPr sz="217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A growing economy</a:t>
            </a:r>
          </a:p>
          <a:p>
            <a:pPr marL="226313" indent="-226313" defTabSz="905255">
              <a:lnSpc>
                <a:spcPct val="100000"/>
              </a:lnSpc>
              <a:spcBef>
                <a:spcPts val="900"/>
              </a:spcBef>
              <a:defRPr sz="217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Location &amp; Connectivity: Shaping Asia’s new crossroads</a:t>
            </a:r>
          </a:p>
          <a:p>
            <a:pPr marL="226313" indent="-226313" defTabSz="905255">
              <a:lnSpc>
                <a:spcPct val="100000"/>
              </a:lnSpc>
              <a:spcBef>
                <a:spcPts val="900"/>
              </a:spcBef>
              <a:defRPr sz="217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Transitioning towards a democratic state</a:t>
            </a:r>
          </a:p>
          <a:p>
            <a:pPr marL="226313" indent="-226313" defTabSz="905255">
              <a:lnSpc>
                <a:spcPct val="100000"/>
              </a:lnSpc>
              <a:spcBef>
                <a:spcPts val="900"/>
              </a:spcBef>
              <a:defRPr sz="217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Abundant resources awaiting to be untapped</a:t>
            </a:r>
          </a:p>
          <a:p>
            <a:pPr marL="226313" indent="-226313" defTabSz="905255">
              <a:lnSpc>
                <a:spcPct val="100000"/>
              </a:lnSpc>
              <a:spcBef>
                <a:spcPts val="900"/>
              </a:spcBef>
              <a:defRPr sz="2178" b="1">
                <a:solidFill>
                  <a:srgbClr val="F5F2E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Profiting from a liberal, transparent and business-enabling environment</a:t>
            </a:r>
          </a:p>
        </p:txBody>
      </p:sp>
      <p:pic>
        <p:nvPicPr>
          <p:cNvPr id="356" name="Myanmar-42A0007-Agriculture-LIFT-John-Rae.jpg" descr="Myanmar-42A0007-Agriculture-LIFT-John-Ra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9628" y="0"/>
            <a:ext cx="572492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Line"/>
          <p:cNvSpPr/>
          <p:nvPr/>
        </p:nvSpPr>
        <p:spPr>
          <a:xfrm flipV="1">
            <a:off x="7800578" y="0"/>
            <a:ext cx="1" cy="6858000"/>
          </a:xfrm>
          <a:prstGeom prst="line">
            <a:avLst/>
          </a:prstGeom>
          <a:ln w="38100">
            <a:solidFill>
              <a:srgbClr val="F5F2E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8" name="Line"/>
          <p:cNvSpPr/>
          <p:nvPr/>
        </p:nvSpPr>
        <p:spPr>
          <a:xfrm flipH="1" flipV="1">
            <a:off x="4082523" y="2304836"/>
            <a:ext cx="3715209" cy="1"/>
          </a:xfrm>
          <a:prstGeom prst="line">
            <a:avLst/>
          </a:prstGeom>
          <a:ln w="38100">
            <a:solidFill>
              <a:srgbClr val="F5F2E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9" name="Line"/>
          <p:cNvSpPr/>
          <p:nvPr/>
        </p:nvSpPr>
        <p:spPr>
          <a:xfrm flipH="1" flipV="1">
            <a:off x="4066320" y="4552949"/>
            <a:ext cx="3715209" cy="1"/>
          </a:xfrm>
          <a:prstGeom prst="line">
            <a:avLst/>
          </a:prstGeom>
          <a:ln w="38100">
            <a:solidFill>
              <a:srgbClr val="F5F2E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" name="Line"/>
          <p:cNvSpPr/>
          <p:nvPr/>
        </p:nvSpPr>
        <p:spPr>
          <a:xfrm flipV="1">
            <a:off x="4082523" y="0"/>
            <a:ext cx="1" cy="6985000"/>
          </a:xfrm>
          <a:prstGeom prst="line">
            <a:avLst/>
          </a:prstGeom>
          <a:ln w="38100">
            <a:solidFill>
              <a:srgbClr val="F5F2E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myanmar-aung-san-suu-kyi.jpg" descr="myanmar-aung-san-suu-ky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06062"/>
            <a:ext cx="6711435" cy="524587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he DAP envisions a future Myanmar without the need for development assistance.…"/>
          <p:cNvSpPr txBox="1"/>
          <p:nvPr/>
        </p:nvSpPr>
        <p:spPr>
          <a:xfrm>
            <a:off x="7137837" y="992277"/>
            <a:ext cx="4582374" cy="4873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324817">
              <a:defRPr sz="2600" b="1" i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“Please do come to Myanmar, soak in an atmosphere brimming with opportunities, and witness our newfound economic vibrancy with your own eyes.</a:t>
            </a:r>
            <a:r>
              <a:rPr lang="en-US" dirty="0"/>
              <a:t>"</a:t>
            </a:r>
            <a:endParaRPr dirty="0"/>
          </a:p>
          <a:p>
            <a:pPr defTabSz="324817">
              <a:defRPr sz="2600" b="1" i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defTabSz="324817">
              <a:defRPr sz="26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H.E. </a:t>
            </a:r>
            <a:r>
              <a:rPr dirty="0" err="1"/>
              <a:t>Daw</a:t>
            </a:r>
            <a:r>
              <a:rPr dirty="0"/>
              <a:t> Aung San Suu Kyi State Counsellor</a:t>
            </a:r>
            <a:endParaRPr lang="en-US" dirty="0"/>
          </a:p>
          <a:p>
            <a:pPr defTabSz="324817">
              <a:defRPr sz="26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000" dirty="0"/>
              <a:t>(Myanmar Investment Summit, January 2019)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1" descr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65" cy="699123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Rectangle"/>
          <p:cNvSpPr/>
          <p:nvPr/>
        </p:nvSpPr>
        <p:spPr>
          <a:xfrm>
            <a:off x="-1" y="5467622"/>
            <a:ext cx="12192001" cy="1182399"/>
          </a:xfrm>
          <a:prstGeom prst="rect">
            <a:avLst/>
          </a:prstGeom>
          <a:solidFill>
            <a:srgbClr val="535353">
              <a:alpha val="505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9" name="Title 1"/>
          <p:cNvSpPr txBox="1">
            <a:spLocks noGrp="1"/>
          </p:cNvSpPr>
          <p:nvPr>
            <p:ph type="title"/>
          </p:nvPr>
        </p:nvSpPr>
        <p:spPr>
          <a:xfrm>
            <a:off x="427510" y="5296821"/>
            <a:ext cx="10722353" cy="1524001"/>
          </a:xfrm>
          <a:prstGeom prst="rect">
            <a:avLst/>
          </a:prstGeom>
        </p:spPr>
        <p:txBody>
          <a:bodyPr/>
          <a:lstStyle>
            <a:lvl1pPr algn="ctr">
              <a:defRPr sz="5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unrisebagan-960x640.jpg" descr="sunrisebagan-960x6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Rectangle"/>
          <p:cNvSpPr/>
          <p:nvPr/>
        </p:nvSpPr>
        <p:spPr>
          <a:xfrm>
            <a:off x="0" y="4237039"/>
            <a:ext cx="12192001" cy="2054134"/>
          </a:xfrm>
          <a:prstGeom prst="rect">
            <a:avLst/>
          </a:prstGeom>
          <a:solidFill>
            <a:schemeClr val="accent3">
              <a:lumOff val="17647"/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3" name="Title 1"/>
          <p:cNvSpPr txBox="1">
            <a:spLocks noGrp="1"/>
          </p:cNvSpPr>
          <p:nvPr>
            <p:ph type="title"/>
          </p:nvPr>
        </p:nvSpPr>
        <p:spPr>
          <a:xfrm>
            <a:off x="427510" y="4502105"/>
            <a:ext cx="7834194" cy="1524001"/>
          </a:xfrm>
          <a:prstGeom prst="rect">
            <a:avLst/>
          </a:prstGeom>
        </p:spPr>
        <p:txBody>
          <a:bodyPr anchor="ctr"/>
          <a:lstStyle>
            <a:lvl1pPr>
              <a:defRPr sz="45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Questions </a:t>
            </a:r>
            <a:r>
              <a:rPr lang="en-US" dirty="0"/>
              <a:t>and</a:t>
            </a:r>
            <a:r>
              <a:rPr dirty="0"/>
              <a:t> Answers</a:t>
            </a:r>
          </a:p>
        </p:txBody>
      </p:sp>
      <p:sp>
        <p:nvSpPr>
          <p:cNvPr id="374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8685378" y="4502105"/>
            <a:ext cx="3259748" cy="1524001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Thank You</a:t>
            </a:r>
          </a:p>
        </p:txBody>
      </p:sp>
      <p:sp>
        <p:nvSpPr>
          <p:cNvPr id="375" name="Straight Connector 9"/>
          <p:cNvSpPr/>
          <p:nvPr/>
        </p:nvSpPr>
        <p:spPr>
          <a:xfrm flipV="1">
            <a:off x="8473540" y="4502105"/>
            <a:ext cx="1" cy="1524001"/>
          </a:xfrm>
          <a:prstGeom prst="line">
            <a:avLst/>
          </a:prstGeom>
          <a:ln w="25400">
            <a:solidFill>
              <a:srgbClr val="FFFFFF">
                <a:alpha val="8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lamp+island+beaches+Mergui+Myanmar.jpeg" descr="lamp+island+beaches+Mergui+Myanmar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353" y="-1880777"/>
            <a:ext cx="6070574" cy="4399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hina-silk-road-one-road-one-belt-policy.jpg" descr="china-silk-road-one-road-one-belt-polic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241" y="2374737"/>
            <a:ext cx="6647963" cy="453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2" name="Geography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6586492" cy="1286161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Geography</a:t>
            </a:r>
          </a:p>
        </p:txBody>
      </p:sp>
      <p:sp>
        <p:nvSpPr>
          <p:cNvPr id="163" name="Sandwiched between China and India…"/>
          <p:cNvSpPr txBox="1"/>
          <p:nvPr/>
        </p:nvSpPr>
        <p:spPr>
          <a:xfrm>
            <a:off x="354034" y="2690114"/>
            <a:ext cx="4639259" cy="207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Sandwiched between China and India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land bridge between South and South East Asia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Long coastlines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Abundant natural resources</a:t>
            </a:r>
          </a:p>
        </p:txBody>
      </p:sp>
      <p:sp>
        <p:nvSpPr>
          <p:cNvPr id="164" name="Line"/>
          <p:cNvSpPr/>
          <p:nvPr/>
        </p:nvSpPr>
        <p:spPr>
          <a:xfrm>
            <a:off x="6452818" y="2412837"/>
            <a:ext cx="5727644" cy="1"/>
          </a:xfrm>
          <a:prstGeom prst="line">
            <a:avLst/>
          </a:prstGeom>
          <a:ln w="762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Circle"/>
          <p:cNvSpPr/>
          <p:nvPr/>
        </p:nvSpPr>
        <p:spPr>
          <a:xfrm>
            <a:off x="11324536" y="4962967"/>
            <a:ext cx="171361" cy="171362"/>
          </a:xfrm>
          <a:prstGeom prst="ellipse">
            <a:avLst/>
          </a:prstGeom>
          <a:solidFill>
            <a:srgbClr val="535353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Circle"/>
          <p:cNvSpPr/>
          <p:nvPr/>
        </p:nvSpPr>
        <p:spPr>
          <a:xfrm>
            <a:off x="7298198" y="3228527"/>
            <a:ext cx="171362" cy="171361"/>
          </a:xfrm>
          <a:prstGeom prst="ellipse">
            <a:avLst/>
          </a:prstGeom>
          <a:solidFill>
            <a:srgbClr val="535353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167" name="Connection Line"/>
          <p:cNvCxnSpPr>
            <a:stCxn id="165" idx="0"/>
            <a:endCxn id="166" idx="0"/>
          </p:cNvCxnSpPr>
          <p:nvPr/>
        </p:nvCxnSpPr>
        <p:spPr>
          <a:xfrm flipH="1" flipV="1">
            <a:off x="7383878" y="3314207"/>
            <a:ext cx="4026339" cy="1734441"/>
          </a:xfrm>
          <a:prstGeom prst="straightConnector1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</p:cxnSp>
      <p:pic>
        <p:nvPicPr>
          <p:cNvPr id="168" name="Picture 34" descr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4"/>
          <a:stretch>
            <a:fillRect/>
          </a:stretch>
        </p:blipFill>
        <p:spPr>
          <a:xfrm>
            <a:off x="5319521" y="-296069"/>
            <a:ext cx="7445762" cy="7450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lonial-burma-1.jpg" descr="colonial-burma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748" y="2241322"/>
            <a:ext cx="6025739" cy="461667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022114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72" name="History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6586492" cy="1286161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History</a:t>
            </a:r>
          </a:p>
        </p:txBody>
      </p:sp>
      <p:sp>
        <p:nvSpPr>
          <p:cNvPr id="173" name="Diverse communities…"/>
          <p:cNvSpPr txBox="1"/>
          <p:nvPr/>
        </p:nvSpPr>
        <p:spPr>
          <a:xfrm>
            <a:off x="354034" y="2690114"/>
            <a:ext cx="4965488" cy="147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Diverse communities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Colonial legacies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Over six decades of internal conflict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Economic mismanagement</a:t>
            </a:r>
          </a:p>
        </p:txBody>
      </p:sp>
      <p:pic>
        <p:nvPicPr>
          <p:cNvPr id="174" name="2011.06.07_HDR_66-Edit2.jpg" descr="2011.06.07_HDR_66-Edit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707" y="-623417"/>
            <a:ext cx="6095293" cy="405241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"/>
          <p:cNvSpPr/>
          <p:nvPr/>
        </p:nvSpPr>
        <p:spPr>
          <a:xfrm>
            <a:off x="5511511" y="3454289"/>
            <a:ext cx="6732976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6" name="burma-family-history.jpg" descr="burma-family-histor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439" y="3479689"/>
            <a:ext cx="2440968" cy="3876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ost-2960-0-52771600-1358518380.jpg" descr="post-2960-0-52771600-13585183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2407" y="3479689"/>
            <a:ext cx="3614842" cy="4052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34" descr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4"/>
          <a:stretch>
            <a:fillRect/>
          </a:stretch>
        </p:blipFill>
        <p:spPr>
          <a:xfrm>
            <a:off x="5319521" y="-296069"/>
            <a:ext cx="7445762" cy="745028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e"/>
          <p:cNvSpPr/>
          <p:nvPr/>
        </p:nvSpPr>
        <p:spPr>
          <a:xfrm flipH="1">
            <a:off x="9067807" y="3454289"/>
            <a:ext cx="1" cy="594233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utterstock_299630354.jpg" descr="shutterstock_2996303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"/>
          <p:cNvSpPr/>
          <p:nvPr/>
        </p:nvSpPr>
        <p:spPr>
          <a:xfrm>
            <a:off x="0" y="354907"/>
            <a:ext cx="12192001" cy="1182398"/>
          </a:xfrm>
          <a:prstGeom prst="rect">
            <a:avLst/>
          </a:pr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>
            <a:off x="1087447" y="184105"/>
            <a:ext cx="10017106" cy="1524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000" dirty="0"/>
              <a:t>Change </a:t>
            </a:r>
            <a:r>
              <a:rPr lang="en-US" sz="4000" dirty="0"/>
              <a:t>and</a:t>
            </a:r>
            <a:r>
              <a:rPr sz="4000" dirty="0"/>
              <a:t> Transformation in Myanmar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myanmar-peacetalk.jpg" descr="myanmar-peacetal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362" y="-443119"/>
            <a:ext cx="8143976" cy="516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he Change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4392195" cy="25795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The Change</a:t>
            </a:r>
          </a:p>
        </p:txBody>
      </p:sp>
      <p:pic>
        <p:nvPicPr>
          <p:cNvPr id="187" name="Picture 34" descr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4"/>
          <a:stretch>
            <a:fillRect/>
          </a:stretch>
        </p:blipFill>
        <p:spPr>
          <a:xfrm>
            <a:off x="4314428" y="-296145"/>
            <a:ext cx="7445762" cy="7450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34" descr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4" r="31463"/>
          <a:stretch>
            <a:fillRect/>
          </a:stretch>
        </p:blipFill>
        <p:spPr>
          <a:xfrm rot="16200000">
            <a:off x="7750106" y="752275"/>
            <a:ext cx="3278477" cy="745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1308431-200.png" descr="1308431-200.png"/>
          <p:cNvPicPr>
            <a:picLocks noChangeAspect="1"/>
          </p:cNvPicPr>
          <p:nvPr/>
        </p:nvPicPr>
        <p:blipFill>
          <a:blip r:embed="rId4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58" y="522865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33292-200.png" descr="33292-200.png"/>
          <p:cNvPicPr>
            <a:picLocks noChangeAspect="1"/>
          </p:cNvPicPr>
          <p:nvPr/>
        </p:nvPicPr>
        <p:blipFill>
          <a:blip r:embed="rId5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219" y="522865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48817-200.png" descr="248817-200.png"/>
          <p:cNvPicPr>
            <a:picLocks noChangeAspect="1"/>
          </p:cNvPicPr>
          <p:nvPr/>
        </p:nvPicPr>
        <p:blipFill>
          <a:blip r:embed="rId6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696" y="5228657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dictatorship to democracy…"/>
          <p:cNvSpPr txBox="1"/>
          <p:nvPr/>
        </p:nvSpPr>
        <p:spPr>
          <a:xfrm>
            <a:off x="355600" y="2133600"/>
            <a:ext cx="4125076" cy="364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dictatorship to democracy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planned economy to market economy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conflict to sustained peace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Content Placeholder 7" descr="Content Placeholde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828719"/>
            <a:ext cx="6261330" cy="3932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ontent Placeholder 5" descr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9903" y="2487167"/>
            <a:ext cx="6263642" cy="4215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30" descr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Line"/>
          <p:cNvSpPr/>
          <p:nvPr/>
        </p:nvSpPr>
        <p:spPr>
          <a:xfrm>
            <a:off x="6629854" y="2487167"/>
            <a:ext cx="5727643" cy="1"/>
          </a:xfrm>
          <a:prstGeom prst="line">
            <a:avLst/>
          </a:prstGeom>
          <a:ln w="762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Title 1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5521946" cy="25795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Political Transition</a:t>
            </a:r>
          </a:p>
        </p:txBody>
      </p:sp>
      <p:sp>
        <p:nvSpPr>
          <p:cNvPr id="199" name="Transition from Authoritarian Rule (2011-2015)…"/>
          <p:cNvSpPr txBox="1"/>
          <p:nvPr/>
        </p:nvSpPr>
        <p:spPr>
          <a:xfrm>
            <a:off x="354034" y="2139200"/>
            <a:ext cx="5727644" cy="4093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Transition from Authoritarian Rule (2011-2015)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2008 Constitution and 2010 General Election transferred power to the USDP Party led by then President U Thein Sein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Daw Aung San Suu Kyi successfully contested the 2012 by-election and became a Member of Parliament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Sanctions revoked</a:t>
            </a:r>
            <a:endParaRPr sz="2400"/>
          </a:p>
          <a:p>
            <a:pPr marL="200526" indent="-200526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 b="1">
                <a:solidFill>
                  <a:srgbClr val="535353"/>
                </a:solidFill>
              </a:defRPr>
            </a:pPr>
            <a:r>
              <a:t>Transition into a Civilian Rule (2016-Present)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Free and fair 2015 General Election brought the new National League for Democracy (NLD) government into power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Daw Aung San Suu Kyi became State Counsellor and </a:t>
            </a:r>
            <a:r>
              <a:rPr i="1"/>
              <a:t>de facto leader of Myanmar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5521946" cy="25795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The NLD Administration</a:t>
            </a:r>
          </a:p>
        </p:txBody>
      </p:sp>
      <p:sp>
        <p:nvSpPr>
          <p:cNvPr id="202" name="A clear vision to build a peaceful, prosperous and democratic Myanmar…"/>
          <p:cNvSpPr txBox="1"/>
          <p:nvPr/>
        </p:nvSpPr>
        <p:spPr>
          <a:xfrm>
            <a:off x="354034" y="2832100"/>
            <a:ext cx="3942834" cy="28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2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clear vision to build a peaceful, prosperous and democratic Myanmar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2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Four major policy focus areas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National Reconciliation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Internal Peace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Constitutional Amendment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Socio-Economic Development</a:t>
            </a:r>
          </a:p>
        </p:txBody>
      </p:sp>
      <p:pic>
        <p:nvPicPr>
          <p:cNvPr id="203" name="Content Placeholder 6" descr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6867" y="5"/>
            <a:ext cx="4831557" cy="4520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33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Picture 4" descr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1994" y="-4"/>
            <a:ext cx="8139510" cy="685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9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749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021bd4c0-cdfe-11e8-9460-2e07e264bd11_1320x770_072430.jpg" descr="021bd4c0-cdfe-11e8-9460-2e07e264bd11_1320x770_0724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0211" y="3429000"/>
            <a:ext cx="5521946" cy="3221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nca_anniversary.jpg" descr="nca_annivers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5979" y="23075"/>
            <a:ext cx="6356526" cy="3848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30" descr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xfrm>
            <a:off x="354034" y="849401"/>
            <a:ext cx="5521946" cy="25795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The Peace Process</a:t>
            </a:r>
          </a:p>
        </p:txBody>
      </p:sp>
      <p:sp>
        <p:nvSpPr>
          <p:cNvPr id="210" name="Nationwide Ceasefire Agreement…"/>
          <p:cNvSpPr txBox="1"/>
          <p:nvPr/>
        </p:nvSpPr>
        <p:spPr>
          <a:xfrm>
            <a:off x="354034" y="2139200"/>
            <a:ext cx="5521946" cy="265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599" indent="-228599">
              <a:spcBef>
                <a:spcPts val="1000"/>
              </a:spcBef>
              <a:buSzPct val="100000"/>
              <a:buFont typeface="Arial"/>
              <a:buChar char="•"/>
              <a:defRPr sz="2200" b="1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Nationwide Ceasefire Agreement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Signed by 8 armed groups in October 2015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Two more groups signed in February 2018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200" b="1">
                <a:solidFill>
                  <a:srgbClr val="535353"/>
                </a:solidFill>
              </a:defRPr>
            </a:pPr>
            <a:r>
              <a:t>Political Dialogue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Four Rounds of Union Peace Conference (21</a:t>
            </a:r>
            <a:r>
              <a:rPr baseline="29882"/>
              <a:t>st</a:t>
            </a:r>
            <a:r>
              <a:t> Century Panglong) in 2016, 2017 and 2018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51 points signed as part of the Union Accord to create a Federal Democratic Union</a:t>
            </a:r>
          </a:p>
        </p:txBody>
      </p:sp>
      <p:sp>
        <p:nvSpPr>
          <p:cNvPr id="211" name="Line"/>
          <p:cNvSpPr/>
          <p:nvPr/>
        </p:nvSpPr>
        <p:spPr>
          <a:xfrm>
            <a:off x="5499354" y="3897369"/>
            <a:ext cx="6732976" cy="1"/>
          </a:xfrm>
          <a:prstGeom prst="line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1037</Words>
  <Application>Microsoft Macintosh PowerPoint</Application>
  <PresentationFormat>Widescreen</PresentationFormat>
  <Paragraphs>174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Gill Sans</vt:lpstr>
      <vt:lpstr>Helvetica Neue</vt:lpstr>
      <vt:lpstr>Helvetica Neue Light</vt:lpstr>
      <vt:lpstr>Trebuchet MS</vt:lpstr>
      <vt:lpstr>Office Theme</vt:lpstr>
      <vt:lpstr>The New Investment Climate &amp; Opportunities in Myanmar </vt:lpstr>
      <vt:lpstr>Contents</vt:lpstr>
      <vt:lpstr>Geography</vt:lpstr>
      <vt:lpstr>History</vt:lpstr>
      <vt:lpstr>Change and Transformation in Myanmar</vt:lpstr>
      <vt:lpstr>The Change</vt:lpstr>
      <vt:lpstr>Political Transition</vt:lpstr>
      <vt:lpstr>The NLD Administration</vt:lpstr>
      <vt:lpstr>The Peace Process</vt:lpstr>
      <vt:lpstr>Economic  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New Myanmar Investment Regime</vt:lpstr>
      <vt:lpstr>PowerPoint Presentation</vt:lpstr>
      <vt:lpstr>PowerPoint Presentation</vt:lpstr>
      <vt:lpstr>PowerPoint Presentation</vt:lpstr>
      <vt:lpstr>Why Invest in Myanmar?</vt:lpstr>
      <vt:lpstr>PowerPoint Presentation</vt:lpstr>
      <vt:lpstr>PowerPoint Presentation</vt:lpstr>
      <vt:lpstr>Thank you!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Investment Climate &amp; Opportunities in Myanmar </dc:title>
  <cp:lastModifiedBy>Microsoft Office User</cp:lastModifiedBy>
  <cp:revision>2</cp:revision>
  <dcterms:modified xsi:type="dcterms:W3CDTF">2019-02-17T05:53:22Z</dcterms:modified>
</cp:coreProperties>
</file>