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1" r:id="rId4"/>
    <p:sldMasterId id="2147483679" r:id="rId5"/>
    <p:sldMasterId id="2147483684" r:id="rId6"/>
    <p:sldMasterId id="2147483689" r:id="rId7"/>
  </p:sldMasterIdLst>
  <p:notesMasterIdLst>
    <p:notesMasterId r:id="rId16"/>
  </p:notesMasterIdLst>
  <p:handoutMasterIdLst>
    <p:handoutMasterId r:id="rId17"/>
  </p:handoutMasterIdLst>
  <p:sldIdLst>
    <p:sldId id="319" r:id="rId8"/>
    <p:sldId id="342" r:id="rId9"/>
    <p:sldId id="327" r:id="rId10"/>
    <p:sldId id="326" r:id="rId11"/>
    <p:sldId id="341" r:id="rId12"/>
    <p:sldId id="323" r:id="rId13"/>
    <p:sldId id="329" r:id="rId14"/>
    <p:sldId id="338" r:id="rId15"/>
  </p:sldIdLst>
  <p:sldSz cx="7562850" cy="10688638"/>
  <p:notesSz cx="7010400" cy="9296400"/>
  <p:embeddedFontLst>
    <p:embeddedFont>
      <p:font typeface="Malgun Gothic" panose="020B0503020000020004" pitchFamily="34" charset="-127"/>
      <p:regular r:id="rId18"/>
      <p:bold r:id="rId19"/>
    </p:embeddedFont>
    <p:embeddedFont>
      <p:font typeface="Calibri" panose="020F0502020204030204" pitchFamily="34" charset="0"/>
      <p:regular r:id="rId20"/>
      <p:bold r:id="rId21"/>
      <p:italic r:id="rId22"/>
      <p:boldItalic r:id="rId23"/>
    </p:embeddedFont>
    <p:embeddedFont>
      <p:font typeface="D-DIN" panose="020B0504030202030204" pitchFamily="34" charset="0"/>
      <p:regular r:id="rId24"/>
      <p:bold r:id="rId25"/>
      <p:italic r:id="rId26"/>
    </p:embeddedFont>
    <p:embeddedFont>
      <p:font typeface="Sukhumvit Set" panose="02000506000000020004" pitchFamily="2" charset="-34"/>
      <p:regular r:id="rId27"/>
      <p:bold r:id="rId28"/>
    </p:embeddedFont>
    <p:embeddedFont>
      <p:font typeface="TH SarabunPSK" panose="020B0500040200020003" pitchFamily="34" charset="-34"/>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dit" id="{3C126A39-AD9B-4ECA-9B55-44DE529F8B53}">
          <p14:sldIdLst>
            <p14:sldId id="319"/>
            <p14:sldId id="342"/>
            <p14:sldId id="327"/>
            <p14:sldId id="326"/>
            <p14:sldId id="341"/>
            <p14:sldId id="323"/>
            <p14:sldId id="329"/>
            <p14:sldId id="338"/>
          </p14:sldIdLst>
        </p14:section>
      </p14:sectionLst>
    </p:ext>
    <p:ext uri="{EFAFB233-063F-42B5-8137-9DF3F51BA10A}">
      <p15:sldGuideLst xmlns:p15="http://schemas.microsoft.com/office/powerpoint/2012/main">
        <p15:guide id="1" orient="horz" pos="6655" userDrawn="1">
          <p15:clr>
            <a:srgbClr val="A4A3A4"/>
          </p15:clr>
        </p15:guide>
        <p15:guide id="2" pos="17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nnida Thawornsate" initials="PT" lastIdx="1" clrIdx="0">
    <p:extLst>
      <p:ext uri="{19B8F6BF-5375-455C-9EA6-DF929625EA0E}">
        <p15:presenceInfo xmlns:p15="http://schemas.microsoft.com/office/powerpoint/2012/main" userId="Pannida Thawornsa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692"/>
    <a:srgbClr val="0E3362"/>
    <a:srgbClr val="F4CE71"/>
    <a:srgbClr val="DB3E4D"/>
    <a:srgbClr val="3157A7"/>
    <a:srgbClr val="666666"/>
    <a:srgbClr val="F69179"/>
    <a:srgbClr val="8DE8FD"/>
    <a:srgbClr val="FFC857"/>
    <a:srgbClr val="5870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6C633C-7BAB-4769-BFD6-0B57B0381A6B}" v="55" dt="2021-02-17T04:52:18.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1" autoAdjust="0"/>
    <p:restoredTop sz="95297" autoAdjust="0"/>
  </p:normalViewPr>
  <p:slideViewPr>
    <p:cSldViewPr snapToGrid="0">
      <p:cViewPr>
        <p:scale>
          <a:sx n="130" d="100"/>
          <a:sy n="130" d="100"/>
        </p:scale>
        <p:origin x="826" y="-5136"/>
      </p:cViewPr>
      <p:guideLst>
        <p:guide orient="horz" pos="6655"/>
        <p:guide pos="174"/>
      </p:guideLst>
    </p:cSldViewPr>
  </p:slideViewPr>
  <p:notesTextViewPr>
    <p:cViewPr>
      <p:scale>
        <a:sx n="1" d="1"/>
        <a:sy n="1" d="1"/>
      </p:scale>
      <p:origin x="0" y="0"/>
    </p:cViewPr>
  </p:notesTextViewPr>
  <p:sorterViewPr>
    <p:cViewPr>
      <p:scale>
        <a:sx n="174" d="100"/>
        <a:sy n="174" d="100"/>
      </p:scale>
      <p:origin x="0" y="-334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B59750-6127-4C80-8DB6-12ED93A98E9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5CE07855-7E86-4566-A5D5-7B4268B2266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2C339B4-79F9-4714-BC91-F72E0D99EDF8}" type="datetimeFigureOut">
              <a:rPr lang="en-US" smtClean="0"/>
              <a:t>04/01/2021</a:t>
            </a:fld>
            <a:endParaRPr lang="en-US"/>
          </a:p>
        </p:txBody>
      </p:sp>
      <p:sp>
        <p:nvSpPr>
          <p:cNvPr id="4" name="Footer Placeholder 3">
            <a:extLst>
              <a:ext uri="{FF2B5EF4-FFF2-40B4-BE49-F238E27FC236}">
                <a16:creationId xmlns:a16="http://schemas.microsoft.com/office/drawing/2014/main" id="{A9860D4C-7647-4269-99D1-93A8EACBCEE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111D29-6592-4F57-8D25-795B713C42A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FFF9210-C0B9-4E8D-96E8-B461132242FF}" type="slidenum">
              <a:rPr lang="en-US" smtClean="0"/>
              <a:t>‹#›</a:t>
            </a:fld>
            <a:endParaRPr lang="en-US"/>
          </a:p>
        </p:txBody>
      </p:sp>
    </p:spTree>
    <p:extLst>
      <p:ext uri="{BB962C8B-B14F-4D97-AF65-F5344CB8AC3E}">
        <p14:creationId xmlns:p14="http://schemas.microsoft.com/office/powerpoint/2010/main" val="1377750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B96452F-2792-4746-A569-B880BE218B95}" type="datetimeFigureOut">
              <a:rPr lang="en-US" smtClean="0"/>
              <a:t>04/01/2021</a:t>
            </a:fld>
            <a:endParaRPr lang="en-US"/>
          </a:p>
        </p:txBody>
      </p:sp>
      <p:sp>
        <p:nvSpPr>
          <p:cNvPr id="4" name="Slide Image Placeholder 3"/>
          <p:cNvSpPr>
            <a:spLocks noGrp="1" noRot="1" noChangeAspect="1"/>
          </p:cNvSpPr>
          <p:nvPr>
            <p:ph type="sldImg" idx="2"/>
          </p:nvPr>
        </p:nvSpPr>
        <p:spPr>
          <a:xfrm>
            <a:off x="2395538" y="1162050"/>
            <a:ext cx="22193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5D93B69-1B95-40F6-BD9F-32781B4D5364}" type="slidenum">
              <a:rPr lang="en-US" smtClean="0"/>
              <a:t>‹#›</a:t>
            </a:fld>
            <a:endParaRPr lang="en-US"/>
          </a:p>
        </p:txBody>
      </p:sp>
    </p:spTree>
    <p:extLst>
      <p:ext uri="{BB962C8B-B14F-4D97-AF65-F5344CB8AC3E}">
        <p14:creationId xmlns:p14="http://schemas.microsoft.com/office/powerpoint/2010/main" val="3404837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5538" y="1162050"/>
            <a:ext cx="221932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latinLnBrk="1">
              <a:defRPr/>
            </a:pPr>
            <a:fld id="{22789A33-A361-4541-B6A7-456994CC0C02}" type="slidenum">
              <a:rPr lang="ko-KR" altLang="en-US">
                <a:solidFill>
                  <a:prstClr val="black"/>
                </a:solidFill>
                <a:latin typeface="맑은 고딕"/>
                <a:ea typeface="맑은 고딕" panose="020B0503020000020004" pitchFamily="34" charset="-127"/>
              </a:rPr>
              <a:pPr defTabSz="931774" latinLnBrk="1">
                <a:defRPr/>
              </a:pPr>
              <a:t>1</a:t>
            </a:fld>
            <a:endParaRPr lang="ko-KR" altLang="en-US">
              <a:solidFill>
                <a:prstClr val="black"/>
              </a:solidFill>
              <a:latin typeface="맑은 고딕"/>
              <a:ea typeface="맑은 고딕" panose="020B0503020000020004" pitchFamily="34" charset="-127"/>
            </a:endParaRPr>
          </a:p>
        </p:txBody>
      </p:sp>
    </p:spTree>
    <p:extLst>
      <p:ext uri="{BB962C8B-B14F-4D97-AF65-F5344CB8AC3E}">
        <p14:creationId xmlns:p14="http://schemas.microsoft.com/office/powerpoint/2010/main" val="1532363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http://www.btsgroup.co.th/en/update/news-event/606/signing-ceremony-for-public-private-partnership-agreement-of-u-tapao-international-airport-city-project-eastern-airport-city-project</a:t>
            </a:r>
          </a:p>
          <a:p>
            <a:r>
              <a:rPr lang="en-US" dirty="0"/>
              <a:t>https://www.bangkokpost.com/business/1853014/consortium-ready-to-start-work-on-high-speed-rail</a:t>
            </a:r>
          </a:p>
        </p:txBody>
      </p:sp>
      <p:sp>
        <p:nvSpPr>
          <p:cNvPr id="4" name="Slide Number Placeholder 3"/>
          <p:cNvSpPr>
            <a:spLocks noGrp="1"/>
          </p:cNvSpPr>
          <p:nvPr>
            <p:ph type="sldNum" sz="quarter" idx="5"/>
          </p:nvPr>
        </p:nvSpPr>
        <p:spPr/>
        <p:txBody>
          <a:bodyPr/>
          <a:lstStyle/>
          <a:p>
            <a:pPr defTabSz="931774">
              <a:defRPr/>
            </a:pPr>
            <a:fld id="{35D93B69-1B95-40F6-BD9F-32781B4D5364}"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53048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https://en.prnasia.com/releases/apac/thailand-s-eastern-economic-corridor-promotes-genomics-project-as-center-of-medical-hub-287458.shtm</a:t>
            </a:r>
          </a:p>
          <a:p>
            <a:r>
              <a:rPr lang="en-US" dirty="0"/>
              <a:t>https://www.marketsandmarkets.com/Market-Reports/genomics-market-613.html?gclid=CjwKCAjwkoz7BRBPEiwAeKw3q9lSZnfvqAwHFBvFbXSBrkzDtiItoSoo93ZkVtnuORNwZKD_aRaNsBoCSZYQAvD_BwEl</a:t>
            </a:r>
          </a:p>
        </p:txBody>
      </p:sp>
      <p:sp>
        <p:nvSpPr>
          <p:cNvPr id="4" name="Slide Number Placeholder 3"/>
          <p:cNvSpPr>
            <a:spLocks noGrp="1"/>
          </p:cNvSpPr>
          <p:nvPr>
            <p:ph type="sldNum" sz="quarter" idx="5"/>
          </p:nvPr>
        </p:nvSpPr>
        <p:spPr/>
        <p:txBody>
          <a:bodyPr/>
          <a:lstStyle/>
          <a:p>
            <a:pPr defTabSz="931774">
              <a:defRPr/>
            </a:pPr>
            <a:fld id="{35D93B69-1B95-40F6-BD9F-32781B4D5364}"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87653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56601"/>
            <a:ext cx="7562850" cy="851852"/>
          </a:xfrm>
          <a:prstGeom prst="rect">
            <a:avLst/>
          </a:prstGeom>
        </p:spPr>
        <p:txBody>
          <a:bodyPr anchor="ctr"/>
          <a:lstStyle>
            <a:lvl1pPr marL="1425184" indent="0" algn="l">
              <a:buNone/>
              <a:defRPr sz="3741" b="1" baseline="0">
                <a:solidFill>
                  <a:srgbClr val="0E3362"/>
                </a:solidFill>
                <a:latin typeface="Avenir LT Std 35 Light" panose="020B0402020203020204" pitchFamily="34" charset="0"/>
                <a:cs typeface="TH SarabunPSK" panose="020B0500040200020003" pitchFamily="34" charset="-34"/>
              </a:defRPr>
            </a:lvl1pPr>
          </a:lstStyle>
          <a:p>
            <a:pPr lvl="0"/>
            <a:r>
              <a:rPr lang="en-US" altLang="ko-KR"/>
              <a:t>ICON SETS LAYOUT</a:t>
            </a:r>
          </a:p>
        </p:txBody>
      </p:sp>
      <p:sp>
        <p:nvSpPr>
          <p:cNvPr id="8" name="Slide Number Placeholder 1">
            <a:extLst>
              <a:ext uri="{FF2B5EF4-FFF2-40B4-BE49-F238E27FC236}">
                <a16:creationId xmlns:a16="http://schemas.microsoft.com/office/drawing/2014/main" id="{64856F58-0324-474E-ADAD-C315D2606B8A}"/>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pPr defTabSz="1900198" latinLnBrk="1"/>
            <a:fld id="{37B19F34-13EC-E643-8DAE-95E5E8B33547}" type="slidenum">
              <a:rPr lang="en-US" smtClean="0">
                <a:solidFill>
                  <a:prstClr val="white"/>
                </a:solidFill>
              </a:rPr>
              <a:pPr defTabSz="1900198" latinLnBrk="1"/>
              <a:t>‹#›</a:t>
            </a:fld>
            <a:endParaRPr lang="en-US">
              <a:solidFill>
                <a:prstClr val="white"/>
              </a:solidFill>
            </a:endParaRPr>
          </a:p>
        </p:txBody>
      </p:sp>
      <p:sp>
        <p:nvSpPr>
          <p:cNvPr id="2" name="TextBox 1">
            <a:extLst>
              <a:ext uri="{FF2B5EF4-FFF2-40B4-BE49-F238E27FC236}">
                <a16:creationId xmlns:a16="http://schemas.microsoft.com/office/drawing/2014/main" id="{B78E9DB9-323D-4D8C-9467-3CCA9FE5F6E8}"/>
              </a:ext>
            </a:extLst>
          </p:cNvPr>
          <p:cNvSpPr txBox="1"/>
          <p:nvPr userDrawn="1"/>
        </p:nvSpPr>
        <p:spPr>
          <a:xfrm>
            <a:off x="2475652" y="2078346"/>
            <a:ext cx="184731" cy="523990"/>
          </a:xfrm>
          <a:prstGeom prst="rect">
            <a:avLst/>
          </a:prstGeom>
          <a:noFill/>
        </p:spPr>
        <p:txBody>
          <a:bodyPr wrap="none" rtlCol="0">
            <a:spAutoFit/>
          </a:bodyPr>
          <a:lstStyle/>
          <a:p>
            <a:endParaRPr lang="en-US" sz="2805" dirty="0">
              <a:latin typeface="D-DIN" panose="020B0504030202030204" pitchFamily="34" charset="0"/>
            </a:endParaRPr>
          </a:p>
        </p:txBody>
      </p:sp>
    </p:spTree>
    <p:extLst>
      <p:ext uri="{BB962C8B-B14F-4D97-AF65-F5344CB8AC3E}">
        <p14:creationId xmlns:p14="http://schemas.microsoft.com/office/powerpoint/2010/main" val="3982282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16EBD84-0FA0-2544-80C0-EE3C338D0271}"/>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pPr defTabSz="1900198" latinLnBrk="1"/>
            <a:fld id="{37B19F34-13EC-E643-8DAE-95E5E8B33547}" type="slidenum">
              <a:rPr lang="en-US" smtClean="0">
                <a:solidFill>
                  <a:prstClr val="white"/>
                </a:solidFill>
              </a:rPr>
              <a:pPr defTabSz="1900198" latinLnBrk="1"/>
              <a:t>‹#›</a:t>
            </a:fld>
            <a:endParaRPr lang="en-US">
              <a:solidFill>
                <a:prstClr val="white"/>
              </a:solidFill>
            </a:endParaRPr>
          </a:p>
        </p:txBody>
      </p:sp>
    </p:spTree>
    <p:extLst>
      <p:ext uri="{BB962C8B-B14F-4D97-AF65-F5344CB8AC3E}">
        <p14:creationId xmlns:p14="http://schemas.microsoft.com/office/powerpoint/2010/main" val="156530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56600"/>
            <a:ext cx="7562850" cy="1197110"/>
          </a:xfrm>
          <a:prstGeom prst="rect">
            <a:avLst/>
          </a:prstGeom>
        </p:spPr>
        <p:txBody>
          <a:bodyPr anchor="ctr"/>
          <a:lstStyle>
            <a:lvl1pPr marL="1346007" indent="0" algn="l">
              <a:buNone/>
              <a:defRPr sz="4988" b="1" baseline="0">
                <a:solidFill>
                  <a:srgbClr val="0E3362"/>
                </a:solidFill>
                <a:latin typeface="TH SarabunPSK" panose="020B0500040200020003" pitchFamily="34" charset="-34"/>
                <a:cs typeface="TH SarabunPSK" panose="020B0500040200020003" pitchFamily="34" charset="-34"/>
              </a:defRPr>
            </a:lvl1pPr>
          </a:lstStyle>
          <a:p>
            <a:pPr lvl="0"/>
            <a:r>
              <a:rPr lang="en-US" altLang="ko-KR"/>
              <a:t>BASIC LAYOUT</a:t>
            </a:r>
          </a:p>
        </p:txBody>
      </p:sp>
      <p:sp>
        <p:nvSpPr>
          <p:cNvPr id="11" name="Text Placeholder 9"/>
          <p:cNvSpPr>
            <a:spLocks noGrp="1"/>
          </p:cNvSpPr>
          <p:nvPr>
            <p:ph type="body" sz="quarter" idx="11" hasCustomPrompt="1"/>
          </p:nvPr>
        </p:nvSpPr>
        <p:spPr>
          <a:xfrm>
            <a:off x="0" y="1453710"/>
            <a:ext cx="7562850" cy="598556"/>
          </a:xfrm>
          <a:prstGeom prst="rect">
            <a:avLst/>
          </a:prstGeom>
        </p:spPr>
        <p:txBody>
          <a:bodyPr anchor="ctr"/>
          <a:lstStyle>
            <a:lvl1pPr marL="1425184" indent="0" algn="l">
              <a:buNone/>
              <a:defRPr sz="2910" b="0" baseline="0">
                <a:solidFill>
                  <a:srgbClr val="0E3362"/>
                </a:solidFill>
                <a:latin typeface="TH SarabunPSK" panose="020B0500040200020003" pitchFamily="34" charset="-34"/>
                <a:cs typeface="TH SarabunPSK" panose="020B0500040200020003" pitchFamily="34" charset="-34"/>
              </a:defRPr>
            </a:lvl1pPr>
          </a:lstStyle>
          <a:p>
            <a:pPr lvl="0"/>
            <a:r>
              <a:rPr lang="en-US" altLang="ko-KR"/>
              <a:t>Insert the title of your subtitle Here</a:t>
            </a:r>
          </a:p>
        </p:txBody>
      </p:sp>
      <p:sp>
        <p:nvSpPr>
          <p:cNvPr id="5" name="Slide Number Placeholder 1">
            <a:extLst>
              <a:ext uri="{FF2B5EF4-FFF2-40B4-BE49-F238E27FC236}">
                <a16:creationId xmlns:a16="http://schemas.microsoft.com/office/drawing/2014/main" id="{A1C90280-9E89-554B-ABD9-4C5033050CD2}"/>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pPr defTabSz="1900198" latinLnBrk="1"/>
            <a:fld id="{37B19F34-13EC-E643-8DAE-95E5E8B33547}" type="slidenum">
              <a:rPr lang="en-US" smtClean="0">
                <a:solidFill>
                  <a:prstClr val="white"/>
                </a:solidFill>
              </a:rPr>
              <a:pPr defTabSz="1900198" latinLnBrk="1"/>
              <a:t>‹#›</a:t>
            </a:fld>
            <a:endParaRPr lang="en-US">
              <a:solidFill>
                <a:prstClr val="white"/>
              </a:solidFill>
            </a:endParaRPr>
          </a:p>
        </p:txBody>
      </p:sp>
    </p:spTree>
    <p:extLst>
      <p:ext uri="{BB962C8B-B14F-4D97-AF65-F5344CB8AC3E}">
        <p14:creationId xmlns:p14="http://schemas.microsoft.com/office/powerpoint/2010/main" val="3278711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56600"/>
            <a:ext cx="7562850" cy="1197110"/>
          </a:xfrm>
          <a:prstGeom prst="rect">
            <a:avLst/>
          </a:prstGeom>
        </p:spPr>
        <p:txBody>
          <a:bodyPr anchor="ctr"/>
          <a:lstStyle>
            <a:lvl1pPr marL="1425184" indent="0" algn="l">
              <a:buNone/>
              <a:defRPr sz="4988" b="1" baseline="0">
                <a:solidFill>
                  <a:srgbClr val="0E3362"/>
                </a:solidFill>
                <a:latin typeface="TH SarabunPSK" panose="020B0500040200020003" pitchFamily="34" charset="-34"/>
                <a:cs typeface="TH SarabunPSK" panose="020B0500040200020003" pitchFamily="34" charset="-34"/>
              </a:defRPr>
            </a:lvl1pPr>
          </a:lstStyle>
          <a:p>
            <a:pPr lvl="0"/>
            <a:r>
              <a:rPr lang="en-US" altLang="ko-KR"/>
              <a:t>ICON SETS LAYOUT</a:t>
            </a:r>
          </a:p>
        </p:txBody>
      </p:sp>
      <p:sp>
        <p:nvSpPr>
          <p:cNvPr id="8" name="Slide Number Placeholder 1">
            <a:extLst>
              <a:ext uri="{FF2B5EF4-FFF2-40B4-BE49-F238E27FC236}">
                <a16:creationId xmlns:a16="http://schemas.microsoft.com/office/drawing/2014/main" id="{64856F58-0324-474E-ADAD-C315D2606B8A}"/>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pPr defTabSz="1900198" latinLnBrk="1"/>
            <a:fld id="{37B19F34-13EC-E643-8DAE-95E5E8B33547}" type="slidenum">
              <a:rPr lang="en-US" smtClean="0">
                <a:solidFill>
                  <a:prstClr val="white"/>
                </a:solidFill>
              </a:rPr>
              <a:pPr defTabSz="1900198" latinLnBrk="1"/>
              <a:t>‹#›</a:t>
            </a:fld>
            <a:endParaRPr lang="en-US">
              <a:solidFill>
                <a:prstClr val="white"/>
              </a:solidFill>
            </a:endParaRPr>
          </a:p>
        </p:txBody>
      </p:sp>
    </p:spTree>
    <p:extLst>
      <p:ext uri="{BB962C8B-B14F-4D97-AF65-F5344CB8AC3E}">
        <p14:creationId xmlns:p14="http://schemas.microsoft.com/office/powerpoint/2010/main" val="3618422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5605407" y="10213587"/>
            <a:ext cx="1827689" cy="356288"/>
          </a:xfrm>
        </p:spPr>
        <p:txBody>
          <a:bodyPr/>
          <a:lstStyle/>
          <a:p>
            <a:fld id="{490ACD8D-7E7E-41D6-B1DD-2CA01AE79627}" type="slidenum">
              <a:rPr lang="en-US" smtClean="0"/>
              <a:pPr/>
              <a:t>‹#›</a:t>
            </a:fld>
            <a:endParaRPr lang="en-US"/>
          </a:p>
        </p:txBody>
      </p:sp>
      <p:sp>
        <p:nvSpPr>
          <p:cNvPr id="5" name="Content Placeholder 12"/>
          <p:cNvSpPr>
            <a:spLocks noGrp="1"/>
          </p:cNvSpPr>
          <p:nvPr>
            <p:ph sz="quarter" idx="12"/>
          </p:nvPr>
        </p:nvSpPr>
        <p:spPr>
          <a:xfrm>
            <a:off x="252096" y="226292"/>
            <a:ext cx="5908050" cy="1522579"/>
          </a:xfrm>
          <a:prstGeom prst="rect">
            <a:avLst/>
          </a:prstGeom>
        </p:spPr>
        <p:txBody>
          <a:bodyPr anchor="ctr"/>
          <a:lstStyle>
            <a:lvl1pPr marL="0" indent="0">
              <a:lnSpc>
                <a:spcPts val="4052"/>
              </a:lnSpc>
              <a:spcAft>
                <a:spcPts val="0"/>
              </a:spcAft>
              <a:buNone/>
              <a:defRPr sz="4364" b="1">
                <a:solidFill>
                  <a:srgbClr val="4B4C4C"/>
                </a:solidFill>
                <a:effectLst/>
                <a:latin typeface="TH SarabunPSK" panose="020B0500040200020003" pitchFamily="34" charset="-34"/>
                <a:cs typeface="TH SarabunPSK" panose="020B0500040200020003" pitchFamily="34" charset="-34"/>
              </a:defRPr>
            </a:lvl1pPr>
          </a:lstStyle>
          <a:p>
            <a:pPr lvl="0"/>
            <a:r>
              <a:rPr lang="en-US"/>
              <a:t>Click to edit Master text styles</a:t>
            </a:r>
          </a:p>
          <a:p>
            <a:pPr lvl="0"/>
            <a:endParaRPr lang="en-GB"/>
          </a:p>
        </p:txBody>
      </p:sp>
      <p:cxnSp>
        <p:nvCxnSpPr>
          <p:cNvPr id="6" name="Straight Connector 10"/>
          <p:cNvCxnSpPr>
            <a:cxnSpLocks noChangeShapeType="1"/>
          </p:cNvCxnSpPr>
          <p:nvPr userDrawn="1"/>
        </p:nvCxnSpPr>
        <p:spPr bwMode="auto">
          <a:xfrm>
            <a:off x="0" y="1831485"/>
            <a:ext cx="7562850" cy="0"/>
          </a:xfrm>
          <a:prstGeom prst="line">
            <a:avLst/>
          </a:prstGeom>
          <a:noFill/>
          <a:ln w="12700"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7" name="Content Placeholder 2"/>
          <p:cNvSpPr>
            <a:spLocks noGrp="1"/>
          </p:cNvSpPr>
          <p:nvPr>
            <p:ph idx="1"/>
          </p:nvPr>
        </p:nvSpPr>
        <p:spPr>
          <a:xfrm>
            <a:off x="252095" y="2051930"/>
            <a:ext cx="7058660" cy="7941212"/>
          </a:xfrm>
          <a:prstGeom prst="rect">
            <a:avLst/>
          </a:prstGeom>
          <a:effectLst/>
        </p:spPr>
        <p:txBody>
          <a:bodyPr/>
          <a:lstStyle>
            <a:lvl1pPr marL="0" indent="0">
              <a:buNone/>
              <a:defRPr lang="en-US" sz="3741" dirty="0" smtClean="0">
                <a:solidFill>
                  <a:schemeClr val="tx1"/>
                </a:solidFill>
                <a:effectLst/>
                <a:latin typeface="TH SarabunPSK" panose="020B0500040200020003" pitchFamily="34" charset="-34"/>
                <a:cs typeface="TH SarabunPSK" panose="020B0500040200020003" pitchFamily="34" charset="-34"/>
              </a:defRPr>
            </a:lvl1pPr>
            <a:lvl2pPr>
              <a:defRPr lang="en-US" sz="2805" dirty="0">
                <a:solidFill>
                  <a:schemeClr val="tx1"/>
                </a:solidFill>
                <a:effectLst/>
                <a:latin typeface="Arial" panose="020B0604020202020204" pitchFamily="34" charset="0"/>
                <a:ea typeface="+mn-ea"/>
                <a:cs typeface="Arial" panose="020B0604020202020204" pitchFamily="34" charset="0"/>
              </a:defRPr>
            </a:lvl2pPr>
            <a:lvl3pPr>
              <a:buFont typeface="Wingdings" pitchFamily="2" charset="2"/>
              <a:buChar char="v"/>
              <a:defRPr sz="3117">
                <a:solidFill>
                  <a:schemeClr val="tx1"/>
                </a:solidFill>
              </a:defRPr>
            </a:lvl3pPr>
            <a:lvl4pPr>
              <a:defRPr sz="3117">
                <a:solidFill>
                  <a:schemeClr val="tx1"/>
                </a:solidFill>
              </a:defRPr>
            </a:lvl4pPr>
            <a:lvl5pPr>
              <a:defRPr sz="3117">
                <a:solidFill>
                  <a:schemeClr val="tx1"/>
                </a:solidFill>
              </a:defRPr>
            </a:lvl5pPr>
          </a:lstStyle>
          <a:p>
            <a:pPr lvl="0"/>
            <a:r>
              <a:rPr lang="en-US"/>
              <a:t>Click to edit Master text styles</a:t>
            </a:r>
          </a:p>
        </p:txBody>
      </p:sp>
      <p:pic>
        <p:nvPicPr>
          <p:cNvPr id="8" name="Picture 7" descr="Related image">
            <a:extLst>
              <a:ext uri="{FF2B5EF4-FFF2-40B4-BE49-F238E27FC236}">
                <a16:creationId xmlns:a16="http://schemas.microsoft.com/office/drawing/2014/main" id="{F0E889D2-B705-4E64-A72A-7DADAC297AD0}"/>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0718" y="226289"/>
            <a:ext cx="1172378" cy="1425152"/>
          </a:xfrm>
          <a:prstGeom prst="rect">
            <a:avLst/>
          </a:prstGeom>
          <a:noFill/>
          <a:ln>
            <a:noFill/>
          </a:ln>
        </p:spPr>
      </p:pic>
    </p:spTree>
    <p:extLst>
      <p:ext uri="{BB962C8B-B14F-4D97-AF65-F5344CB8AC3E}">
        <p14:creationId xmlns:p14="http://schemas.microsoft.com/office/powerpoint/2010/main" val="3089054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16EBD84-0FA0-2544-80C0-EE3C338D0271}"/>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fld id="{37B19F34-13EC-E643-8DAE-95E5E8B33547}" type="slidenum">
              <a:rPr lang="en-US" smtClean="0"/>
              <a:pPr/>
              <a:t>‹#›</a:t>
            </a:fld>
            <a:endParaRPr lang="en-US"/>
          </a:p>
        </p:txBody>
      </p:sp>
    </p:spTree>
    <p:extLst>
      <p:ext uri="{BB962C8B-B14F-4D97-AF65-F5344CB8AC3E}">
        <p14:creationId xmlns:p14="http://schemas.microsoft.com/office/powerpoint/2010/main" val="2181401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56600"/>
            <a:ext cx="7562850" cy="1197110"/>
          </a:xfrm>
          <a:prstGeom prst="rect">
            <a:avLst/>
          </a:prstGeom>
        </p:spPr>
        <p:txBody>
          <a:bodyPr anchor="ctr"/>
          <a:lstStyle>
            <a:lvl1pPr marL="0" indent="0" algn="ctr">
              <a:buNone/>
              <a:defRPr sz="7481" b="0" baseline="0">
                <a:solidFill>
                  <a:schemeClr val="tx1">
                    <a:lumMod val="75000"/>
                    <a:lumOff val="25000"/>
                  </a:schemeClr>
                </a:solidFill>
                <a:latin typeface="+mj-lt"/>
                <a:cs typeface="Arial" pitchFamily="34" charset="0"/>
              </a:defRPr>
            </a:lvl1pPr>
          </a:lstStyle>
          <a:p>
            <a:pPr lvl="0"/>
            <a:r>
              <a:rPr lang="en-US" altLang="ko-KR"/>
              <a:t>BASIC LAYOUT</a:t>
            </a:r>
          </a:p>
        </p:txBody>
      </p:sp>
      <p:sp>
        <p:nvSpPr>
          <p:cNvPr id="11" name="Text Placeholder 9"/>
          <p:cNvSpPr>
            <a:spLocks noGrp="1"/>
          </p:cNvSpPr>
          <p:nvPr>
            <p:ph type="body" sz="quarter" idx="11" hasCustomPrompt="1"/>
          </p:nvPr>
        </p:nvSpPr>
        <p:spPr>
          <a:xfrm>
            <a:off x="0" y="1453710"/>
            <a:ext cx="7562850" cy="598556"/>
          </a:xfrm>
          <a:prstGeom prst="rect">
            <a:avLst/>
          </a:prstGeom>
        </p:spPr>
        <p:txBody>
          <a:bodyPr anchor="ctr"/>
          <a:lstStyle>
            <a:lvl1pPr marL="0" indent="0" algn="ctr">
              <a:buNone/>
              <a:defRPr sz="2910" b="0" baseline="0">
                <a:solidFill>
                  <a:schemeClr val="tx1">
                    <a:lumMod val="75000"/>
                    <a:lumOff val="25000"/>
                  </a:schemeClr>
                </a:solidFill>
                <a:latin typeface="+mn-lt"/>
                <a:cs typeface="Arial" pitchFamily="34" charset="0"/>
              </a:defRPr>
            </a:lvl1pPr>
          </a:lstStyle>
          <a:p>
            <a:pPr lvl="0"/>
            <a:r>
              <a:rPr lang="en-US" altLang="ko-KR"/>
              <a:t>Insert the title of your subtitle Here</a:t>
            </a:r>
          </a:p>
        </p:txBody>
      </p:sp>
      <p:sp>
        <p:nvSpPr>
          <p:cNvPr id="5" name="Slide Number Placeholder 1">
            <a:extLst>
              <a:ext uri="{FF2B5EF4-FFF2-40B4-BE49-F238E27FC236}">
                <a16:creationId xmlns:a16="http://schemas.microsoft.com/office/drawing/2014/main" id="{A1C90280-9E89-554B-ABD9-4C5033050CD2}"/>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fld id="{37B19F34-13EC-E643-8DAE-95E5E8B33547}" type="slidenum">
              <a:rPr lang="en-US" smtClean="0"/>
              <a:pPr/>
              <a:t>‹#›</a:t>
            </a:fld>
            <a:endParaRPr lang="en-US"/>
          </a:p>
        </p:txBody>
      </p:sp>
    </p:spTree>
    <p:extLst>
      <p:ext uri="{BB962C8B-B14F-4D97-AF65-F5344CB8AC3E}">
        <p14:creationId xmlns:p14="http://schemas.microsoft.com/office/powerpoint/2010/main" val="2241548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39878" y="256600"/>
            <a:ext cx="7022971" cy="1197110"/>
          </a:xfrm>
          <a:prstGeom prst="rect">
            <a:avLst/>
          </a:prstGeom>
        </p:spPr>
        <p:txBody>
          <a:bodyPr anchor="ctr"/>
          <a:lstStyle>
            <a:lvl1pPr marL="0" indent="0" algn="l">
              <a:buNone/>
              <a:defRPr sz="3741" b="1" i="0" baseline="0">
                <a:solidFill>
                  <a:schemeClr val="tx1">
                    <a:lumMod val="75000"/>
                    <a:lumOff val="25000"/>
                  </a:schemeClr>
                </a:solidFill>
                <a:latin typeface="+mj-lt"/>
                <a:cs typeface="Arial" pitchFamily="34" charset="0"/>
              </a:defRPr>
            </a:lvl1pPr>
          </a:lstStyle>
          <a:p>
            <a:pPr lvl="0"/>
            <a:r>
              <a:rPr lang="en-US" altLang="ko-KR"/>
              <a:t>Basic layout</a:t>
            </a:r>
          </a:p>
        </p:txBody>
      </p:sp>
      <p:sp>
        <p:nvSpPr>
          <p:cNvPr id="5" name="Slide Number Placeholder 1">
            <a:extLst>
              <a:ext uri="{FF2B5EF4-FFF2-40B4-BE49-F238E27FC236}">
                <a16:creationId xmlns:a16="http://schemas.microsoft.com/office/drawing/2014/main" id="{A1C90280-9E89-554B-ABD9-4C5033050CD2}"/>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fld id="{37B19F34-13EC-E643-8DAE-95E5E8B33547}" type="slidenum">
              <a:rPr lang="en-US" smtClean="0"/>
              <a:pPr/>
              <a:t>‹#›</a:t>
            </a:fld>
            <a:endParaRPr lang="en-US"/>
          </a:p>
        </p:txBody>
      </p:sp>
    </p:spTree>
    <p:extLst>
      <p:ext uri="{BB962C8B-B14F-4D97-AF65-F5344CB8AC3E}">
        <p14:creationId xmlns:p14="http://schemas.microsoft.com/office/powerpoint/2010/main" val="2991990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asic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2233897" y="670184"/>
            <a:ext cx="1309301" cy="2878471"/>
          </a:xfrm>
          <a:prstGeom prst="rect">
            <a:avLst/>
          </a:prstGeom>
          <a:solidFill>
            <a:schemeClr val="bg1">
              <a:lumMod val="95000"/>
            </a:schemeClr>
          </a:solidFill>
          <a:ln w="19050">
            <a:solidFill>
              <a:schemeClr val="accent2"/>
            </a:solidFill>
          </a:ln>
        </p:spPr>
        <p:txBody>
          <a:bodyPr anchor="ctr"/>
          <a:lstStyle>
            <a:lvl1pPr marL="0" indent="0" algn="ctr">
              <a:buNone/>
              <a:defRPr sz="2494" baseline="0">
                <a:solidFill>
                  <a:schemeClr val="tx1">
                    <a:lumMod val="75000"/>
                    <a:lumOff val="25000"/>
                  </a:schemeClr>
                </a:solidFill>
                <a:latin typeface="+mn-lt"/>
                <a:cs typeface="Arial" pitchFamily="34" charset="0"/>
              </a:defRPr>
            </a:lvl1pPr>
            <a:lvl2pPr marL="950099" indent="0">
              <a:buNone/>
              <a:defRPr sz="5818"/>
            </a:lvl2pPr>
            <a:lvl3pPr marL="1900198" indent="0">
              <a:buNone/>
              <a:defRPr sz="4988"/>
            </a:lvl3pPr>
            <a:lvl4pPr marL="2850296" indent="0">
              <a:buNone/>
              <a:defRPr sz="4157"/>
            </a:lvl4pPr>
            <a:lvl5pPr marL="3800395" indent="0">
              <a:buNone/>
              <a:defRPr sz="4157"/>
            </a:lvl5pPr>
            <a:lvl6pPr marL="4750494" indent="0">
              <a:buNone/>
              <a:defRPr sz="4157"/>
            </a:lvl6pPr>
            <a:lvl7pPr marL="5700594" indent="0">
              <a:buNone/>
              <a:defRPr sz="4157"/>
            </a:lvl7pPr>
            <a:lvl8pPr marL="6650691" indent="0">
              <a:buNone/>
              <a:defRPr sz="4157"/>
            </a:lvl8pPr>
            <a:lvl9pPr marL="7600790" indent="0">
              <a:buNone/>
              <a:defRPr sz="4157"/>
            </a:lvl9pPr>
          </a:lstStyle>
          <a:p>
            <a:r>
              <a:rPr lang="en-US" altLang="ko-KR"/>
              <a:t>Your Picture Here</a:t>
            </a:r>
            <a:endParaRPr lang="ko-KR" altLang="en-US"/>
          </a:p>
        </p:txBody>
      </p:sp>
      <p:sp>
        <p:nvSpPr>
          <p:cNvPr id="5" name="Picture Placeholder 2"/>
          <p:cNvSpPr>
            <a:spLocks noGrp="1"/>
          </p:cNvSpPr>
          <p:nvPr>
            <p:ph type="pic" idx="11" hasCustomPrompt="1"/>
          </p:nvPr>
        </p:nvSpPr>
        <p:spPr>
          <a:xfrm>
            <a:off x="2233897" y="3945477"/>
            <a:ext cx="1309301" cy="2878471"/>
          </a:xfrm>
          <a:prstGeom prst="rect">
            <a:avLst/>
          </a:prstGeom>
          <a:solidFill>
            <a:schemeClr val="bg1">
              <a:lumMod val="95000"/>
            </a:schemeClr>
          </a:solidFill>
          <a:ln w="19050">
            <a:solidFill>
              <a:schemeClr val="accent3"/>
            </a:solidFill>
          </a:ln>
        </p:spPr>
        <p:txBody>
          <a:bodyPr anchor="ctr"/>
          <a:lstStyle>
            <a:lvl1pPr marL="0" indent="0" algn="ctr">
              <a:buNone/>
              <a:defRPr sz="2494" baseline="0">
                <a:solidFill>
                  <a:schemeClr val="tx1">
                    <a:lumMod val="75000"/>
                    <a:lumOff val="25000"/>
                  </a:schemeClr>
                </a:solidFill>
                <a:latin typeface="+mn-lt"/>
                <a:cs typeface="Arial" pitchFamily="34" charset="0"/>
              </a:defRPr>
            </a:lvl1pPr>
            <a:lvl2pPr marL="950099" indent="0">
              <a:buNone/>
              <a:defRPr sz="5818"/>
            </a:lvl2pPr>
            <a:lvl3pPr marL="1900198" indent="0">
              <a:buNone/>
              <a:defRPr sz="4988"/>
            </a:lvl3pPr>
            <a:lvl4pPr marL="2850296" indent="0">
              <a:buNone/>
              <a:defRPr sz="4157"/>
            </a:lvl4pPr>
            <a:lvl5pPr marL="3800395" indent="0">
              <a:buNone/>
              <a:defRPr sz="4157"/>
            </a:lvl5pPr>
            <a:lvl6pPr marL="4750494" indent="0">
              <a:buNone/>
              <a:defRPr sz="4157"/>
            </a:lvl6pPr>
            <a:lvl7pPr marL="5700594" indent="0">
              <a:buNone/>
              <a:defRPr sz="4157"/>
            </a:lvl7pPr>
            <a:lvl8pPr marL="6650691" indent="0">
              <a:buNone/>
              <a:defRPr sz="4157"/>
            </a:lvl8pPr>
            <a:lvl9pPr marL="7600790" indent="0">
              <a:buNone/>
              <a:defRPr sz="4157"/>
            </a:lvl9pPr>
          </a:lstStyle>
          <a:p>
            <a:r>
              <a:rPr lang="en-US" altLang="ko-KR"/>
              <a:t>Your Picture Here</a:t>
            </a:r>
            <a:endParaRPr lang="ko-KR" altLang="en-US"/>
          </a:p>
        </p:txBody>
      </p:sp>
      <p:sp>
        <p:nvSpPr>
          <p:cNvPr id="6" name="Picture Placeholder 2"/>
          <p:cNvSpPr>
            <a:spLocks noGrp="1"/>
          </p:cNvSpPr>
          <p:nvPr>
            <p:ph type="pic" idx="12" hasCustomPrompt="1"/>
          </p:nvPr>
        </p:nvSpPr>
        <p:spPr>
          <a:xfrm>
            <a:off x="2233897" y="7220770"/>
            <a:ext cx="1309301" cy="2878471"/>
          </a:xfrm>
          <a:prstGeom prst="rect">
            <a:avLst/>
          </a:prstGeom>
          <a:solidFill>
            <a:schemeClr val="bg1">
              <a:lumMod val="95000"/>
            </a:schemeClr>
          </a:solidFill>
          <a:ln w="19050">
            <a:solidFill>
              <a:schemeClr val="accent4"/>
            </a:solidFill>
          </a:ln>
        </p:spPr>
        <p:txBody>
          <a:bodyPr anchor="ctr"/>
          <a:lstStyle>
            <a:lvl1pPr marL="0" indent="0" algn="ctr">
              <a:buNone/>
              <a:defRPr sz="2494" baseline="0">
                <a:solidFill>
                  <a:schemeClr val="tx1">
                    <a:lumMod val="75000"/>
                    <a:lumOff val="25000"/>
                  </a:schemeClr>
                </a:solidFill>
                <a:latin typeface="+mn-lt"/>
                <a:cs typeface="Arial" pitchFamily="34" charset="0"/>
              </a:defRPr>
            </a:lvl1pPr>
            <a:lvl2pPr marL="950099" indent="0">
              <a:buNone/>
              <a:defRPr sz="5818"/>
            </a:lvl2pPr>
            <a:lvl3pPr marL="1900198" indent="0">
              <a:buNone/>
              <a:defRPr sz="4988"/>
            </a:lvl3pPr>
            <a:lvl4pPr marL="2850296" indent="0">
              <a:buNone/>
              <a:defRPr sz="4157"/>
            </a:lvl4pPr>
            <a:lvl5pPr marL="3800395" indent="0">
              <a:buNone/>
              <a:defRPr sz="4157"/>
            </a:lvl5pPr>
            <a:lvl6pPr marL="4750494" indent="0">
              <a:buNone/>
              <a:defRPr sz="4157"/>
            </a:lvl6pPr>
            <a:lvl7pPr marL="5700594" indent="0">
              <a:buNone/>
              <a:defRPr sz="4157"/>
            </a:lvl7pPr>
            <a:lvl8pPr marL="6650691" indent="0">
              <a:buNone/>
              <a:defRPr sz="4157"/>
            </a:lvl8pPr>
            <a:lvl9pPr marL="7600790" indent="0">
              <a:buNone/>
              <a:defRPr sz="4157"/>
            </a:lvl9pPr>
          </a:lstStyle>
          <a:p>
            <a:r>
              <a:rPr lang="en-US" altLang="ko-KR"/>
              <a:t>Your Picture Here</a:t>
            </a:r>
            <a:endParaRPr lang="ko-KR" altLang="en-US"/>
          </a:p>
        </p:txBody>
      </p:sp>
      <p:sp>
        <p:nvSpPr>
          <p:cNvPr id="8" name="Slide Number Placeholder 1">
            <a:extLst>
              <a:ext uri="{FF2B5EF4-FFF2-40B4-BE49-F238E27FC236}">
                <a16:creationId xmlns:a16="http://schemas.microsoft.com/office/drawing/2014/main" id="{673117D9-F914-D84F-9B05-A92BCBF6602C}"/>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fld id="{37B19F34-13EC-E643-8DAE-95E5E8B33547}" type="slidenum">
              <a:rPr lang="en-US" smtClean="0"/>
              <a:pPr/>
              <a:t>‹#›</a:t>
            </a:fld>
            <a:endParaRPr lang="en-US"/>
          </a:p>
        </p:txBody>
      </p:sp>
    </p:spTree>
    <p:extLst>
      <p:ext uri="{BB962C8B-B14F-4D97-AF65-F5344CB8AC3E}">
        <p14:creationId xmlns:p14="http://schemas.microsoft.com/office/powerpoint/2010/main" val="4096308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40932" y="1752986"/>
            <a:ext cx="6680987" cy="4489166"/>
          </a:xfrm>
          <a:prstGeom prst="rect">
            <a:avLst/>
          </a:prstGeom>
          <a:solidFill>
            <a:schemeClr val="bg1">
              <a:lumMod val="95000"/>
            </a:schemeClr>
          </a:solidFill>
          <a:ln w="38100">
            <a:noFill/>
          </a:ln>
        </p:spPr>
        <p:txBody>
          <a:bodyPr anchor="ctr"/>
          <a:lstStyle>
            <a:lvl1pPr marL="0" indent="0" algn="ctr">
              <a:buNone/>
              <a:defRPr sz="2910" baseline="0">
                <a:solidFill>
                  <a:schemeClr val="tx1">
                    <a:lumMod val="75000"/>
                    <a:lumOff val="25000"/>
                  </a:schemeClr>
                </a:solidFill>
                <a:latin typeface="+mn-lt"/>
                <a:cs typeface="Arial" pitchFamily="34" charset="0"/>
              </a:defRPr>
            </a:lvl1pPr>
            <a:lvl2pPr marL="950099" indent="0">
              <a:buNone/>
              <a:defRPr sz="5818"/>
            </a:lvl2pPr>
            <a:lvl3pPr marL="1900198" indent="0">
              <a:buNone/>
              <a:defRPr sz="4988"/>
            </a:lvl3pPr>
            <a:lvl4pPr marL="2850296" indent="0">
              <a:buNone/>
              <a:defRPr sz="4157"/>
            </a:lvl4pPr>
            <a:lvl5pPr marL="3800395" indent="0">
              <a:buNone/>
              <a:defRPr sz="4157"/>
            </a:lvl5pPr>
            <a:lvl6pPr marL="4750494" indent="0">
              <a:buNone/>
              <a:defRPr sz="4157"/>
            </a:lvl6pPr>
            <a:lvl7pPr marL="5700594" indent="0">
              <a:buNone/>
              <a:defRPr sz="4157"/>
            </a:lvl7pPr>
            <a:lvl8pPr marL="6650691" indent="0">
              <a:buNone/>
              <a:defRPr sz="4157"/>
            </a:lvl8pPr>
            <a:lvl9pPr marL="7600790" indent="0">
              <a:buNone/>
              <a:defRPr sz="4157"/>
            </a:lvl9pPr>
          </a:lstStyle>
          <a:p>
            <a:r>
              <a:rPr lang="en-US" altLang="ko-KR"/>
              <a:t>Insert Your Image</a:t>
            </a:r>
            <a:endParaRPr lang="ko-KR" altLang="en-US"/>
          </a:p>
        </p:txBody>
      </p:sp>
      <p:sp>
        <p:nvSpPr>
          <p:cNvPr id="5" name="Picture Placeholder 2"/>
          <p:cNvSpPr>
            <a:spLocks noGrp="1"/>
          </p:cNvSpPr>
          <p:nvPr>
            <p:ph type="pic" idx="13" hasCustomPrompt="1"/>
          </p:nvPr>
        </p:nvSpPr>
        <p:spPr>
          <a:xfrm>
            <a:off x="3334318" y="5144011"/>
            <a:ext cx="878460" cy="2207173"/>
          </a:xfrm>
          <a:prstGeom prst="ellipse">
            <a:avLst/>
          </a:prstGeom>
          <a:solidFill>
            <a:schemeClr val="bg1">
              <a:lumMod val="95000"/>
            </a:schemeClr>
          </a:solidFill>
          <a:ln w="38100">
            <a:solidFill>
              <a:schemeClr val="accent1"/>
            </a:solidFill>
          </a:ln>
        </p:spPr>
        <p:txBody>
          <a:bodyPr anchor="ctr"/>
          <a:lstStyle>
            <a:lvl1pPr marL="0" indent="0" algn="ctr">
              <a:buNone/>
              <a:defRPr sz="2494" baseline="0">
                <a:solidFill>
                  <a:schemeClr val="tx1">
                    <a:lumMod val="75000"/>
                    <a:lumOff val="25000"/>
                  </a:schemeClr>
                </a:solidFill>
                <a:latin typeface="+mn-lt"/>
                <a:cs typeface="Arial" pitchFamily="34" charset="0"/>
              </a:defRPr>
            </a:lvl1pPr>
            <a:lvl2pPr marL="950099" indent="0">
              <a:buNone/>
              <a:defRPr sz="5818"/>
            </a:lvl2pPr>
            <a:lvl3pPr marL="1900198" indent="0">
              <a:buNone/>
              <a:defRPr sz="4988"/>
            </a:lvl3pPr>
            <a:lvl4pPr marL="2850296" indent="0">
              <a:buNone/>
              <a:defRPr sz="4157"/>
            </a:lvl4pPr>
            <a:lvl5pPr marL="3800395" indent="0">
              <a:buNone/>
              <a:defRPr sz="4157"/>
            </a:lvl5pPr>
            <a:lvl6pPr marL="4750494" indent="0">
              <a:buNone/>
              <a:defRPr sz="4157"/>
            </a:lvl6pPr>
            <a:lvl7pPr marL="5700594" indent="0">
              <a:buNone/>
              <a:defRPr sz="4157"/>
            </a:lvl7pPr>
            <a:lvl8pPr marL="6650691" indent="0">
              <a:buNone/>
              <a:defRPr sz="4157"/>
            </a:lvl8pPr>
            <a:lvl9pPr marL="7600790" indent="0">
              <a:buNone/>
              <a:defRPr sz="4157"/>
            </a:lvl9pPr>
          </a:lstStyle>
          <a:p>
            <a:r>
              <a:rPr lang="en-US" altLang="ko-KR"/>
              <a:t>Your Picture Here</a:t>
            </a:r>
            <a:endParaRPr lang="ko-KR" altLang="en-US"/>
          </a:p>
        </p:txBody>
      </p:sp>
      <p:sp>
        <p:nvSpPr>
          <p:cNvPr id="6" name="Text Placeholder 9"/>
          <p:cNvSpPr>
            <a:spLocks noGrp="1"/>
          </p:cNvSpPr>
          <p:nvPr>
            <p:ph type="body" sz="quarter" idx="10" hasCustomPrompt="1"/>
          </p:nvPr>
        </p:nvSpPr>
        <p:spPr>
          <a:xfrm>
            <a:off x="0" y="375363"/>
            <a:ext cx="7562850" cy="1197110"/>
          </a:xfrm>
          <a:prstGeom prst="rect">
            <a:avLst/>
          </a:prstGeom>
        </p:spPr>
        <p:txBody>
          <a:bodyPr anchor="ctr"/>
          <a:lstStyle>
            <a:lvl1pPr marL="0" indent="0" algn="ctr">
              <a:buNone/>
              <a:defRPr sz="7481" b="0" baseline="0">
                <a:solidFill>
                  <a:schemeClr val="tx1">
                    <a:lumMod val="75000"/>
                    <a:lumOff val="25000"/>
                  </a:schemeClr>
                </a:solidFill>
                <a:latin typeface="+mj-lt"/>
                <a:cs typeface="Arial" pitchFamily="34" charset="0"/>
              </a:defRPr>
            </a:lvl1pPr>
          </a:lstStyle>
          <a:p>
            <a:pPr lvl="0"/>
            <a:r>
              <a:rPr lang="en-US" altLang="ko-KR"/>
              <a:t>BASIC LAYOUT</a:t>
            </a:r>
          </a:p>
        </p:txBody>
      </p:sp>
      <p:sp>
        <p:nvSpPr>
          <p:cNvPr id="8" name="Slide Number Placeholder 1">
            <a:extLst>
              <a:ext uri="{FF2B5EF4-FFF2-40B4-BE49-F238E27FC236}">
                <a16:creationId xmlns:a16="http://schemas.microsoft.com/office/drawing/2014/main" id="{D38A1A4B-BCF1-F249-98D5-ACC6717020FA}"/>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fld id="{37B19F34-13EC-E643-8DAE-95E5E8B33547}" type="slidenum">
              <a:rPr lang="en-US" smtClean="0"/>
              <a:pPr/>
              <a:t>‹#›</a:t>
            </a:fld>
            <a:endParaRPr lang="en-US"/>
          </a:p>
        </p:txBody>
      </p:sp>
    </p:spTree>
    <p:extLst>
      <p:ext uri="{BB962C8B-B14F-4D97-AF65-F5344CB8AC3E}">
        <p14:creationId xmlns:p14="http://schemas.microsoft.com/office/powerpoint/2010/main" val="2997937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sp>
        <p:nvSpPr>
          <p:cNvPr id="2" name="Picture Placeholder 2"/>
          <p:cNvSpPr>
            <a:spLocks noGrp="1"/>
          </p:cNvSpPr>
          <p:nvPr>
            <p:ph type="pic" idx="13" hasCustomPrompt="1"/>
          </p:nvPr>
        </p:nvSpPr>
        <p:spPr>
          <a:xfrm>
            <a:off x="267585" y="516289"/>
            <a:ext cx="2724505" cy="3142416"/>
          </a:xfrm>
          <a:prstGeom prst="rect">
            <a:avLst/>
          </a:prstGeom>
          <a:solidFill>
            <a:schemeClr val="bg1">
              <a:lumMod val="95000"/>
            </a:schemeClr>
          </a:solidFill>
        </p:spPr>
        <p:txBody>
          <a:bodyPr anchor="ctr"/>
          <a:lstStyle>
            <a:lvl1pPr marL="0" indent="0" algn="ctr">
              <a:buNone/>
              <a:defRPr sz="2494" baseline="0">
                <a:solidFill>
                  <a:schemeClr val="tx1">
                    <a:lumMod val="75000"/>
                    <a:lumOff val="25000"/>
                  </a:schemeClr>
                </a:solidFill>
                <a:latin typeface="+mn-lt"/>
                <a:cs typeface="Arial" pitchFamily="34" charset="0"/>
              </a:defRPr>
            </a:lvl1pPr>
            <a:lvl2pPr marL="950099" indent="0">
              <a:buNone/>
              <a:defRPr sz="5818"/>
            </a:lvl2pPr>
            <a:lvl3pPr marL="1900198" indent="0">
              <a:buNone/>
              <a:defRPr sz="4988"/>
            </a:lvl3pPr>
            <a:lvl4pPr marL="2850296" indent="0">
              <a:buNone/>
              <a:defRPr sz="4157"/>
            </a:lvl4pPr>
            <a:lvl5pPr marL="3800395" indent="0">
              <a:buNone/>
              <a:defRPr sz="4157"/>
            </a:lvl5pPr>
            <a:lvl6pPr marL="4750494" indent="0">
              <a:buNone/>
              <a:defRPr sz="4157"/>
            </a:lvl6pPr>
            <a:lvl7pPr marL="5700594" indent="0">
              <a:buNone/>
              <a:defRPr sz="4157"/>
            </a:lvl7pPr>
            <a:lvl8pPr marL="6650691" indent="0">
              <a:buNone/>
              <a:defRPr sz="4157"/>
            </a:lvl8pPr>
            <a:lvl9pPr marL="7600790" indent="0">
              <a:buNone/>
              <a:defRPr sz="4157"/>
            </a:lvl9pPr>
          </a:lstStyle>
          <a:p>
            <a:r>
              <a:rPr lang="en-US" altLang="ko-KR"/>
              <a:t>Your Picture Here</a:t>
            </a:r>
            <a:endParaRPr lang="ko-KR" altLang="en-US"/>
          </a:p>
        </p:txBody>
      </p:sp>
      <p:sp>
        <p:nvSpPr>
          <p:cNvPr id="3" name="Picture Placeholder 2"/>
          <p:cNvSpPr>
            <a:spLocks noGrp="1"/>
          </p:cNvSpPr>
          <p:nvPr>
            <p:ph type="pic" idx="14" hasCustomPrompt="1"/>
          </p:nvPr>
        </p:nvSpPr>
        <p:spPr>
          <a:xfrm>
            <a:off x="3036686" y="3808342"/>
            <a:ext cx="1250550" cy="3142416"/>
          </a:xfrm>
          <a:prstGeom prst="rect">
            <a:avLst/>
          </a:prstGeom>
          <a:solidFill>
            <a:schemeClr val="bg1">
              <a:lumMod val="95000"/>
            </a:schemeClr>
          </a:solidFill>
        </p:spPr>
        <p:txBody>
          <a:bodyPr anchor="ctr"/>
          <a:lstStyle>
            <a:lvl1pPr marL="0" indent="0" algn="ctr">
              <a:buNone/>
              <a:defRPr sz="2494" baseline="0">
                <a:solidFill>
                  <a:schemeClr val="tx1">
                    <a:lumMod val="75000"/>
                    <a:lumOff val="25000"/>
                  </a:schemeClr>
                </a:solidFill>
                <a:latin typeface="+mn-lt"/>
                <a:cs typeface="Arial" pitchFamily="34" charset="0"/>
              </a:defRPr>
            </a:lvl1pPr>
            <a:lvl2pPr marL="950099" indent="0">
              <a:buNone/>
              <a:defRPr sz="5818"/>
            </a:lvl2pPr>
            <a:lvl3pPr marL="1900198" indent="0">
              <a:buNone/>
              <a:defRPr sz="4988"/>
            </a:lvl3pPr>
            <a:lvl4pPr marL="2850296" indent="0">
              <a:buNone/>
              <a:defRPr sz="4157"/>
            </a:lvl4pPr>
            <a:lvl5pPr marL="3800395" indent="0">
              <a:buNone/>
              <a:defRPr sz="4157"/>
            </a:lvl5pPr>
            <a:lvl6pPr marL="4750494" indent="0">
              <a:buNone/>
              <a:defRPr sz="4157"/>
            </a:lvl6pPr>
            <a:lvl7pPr marL="5700594" indent="0">
              <a:buNone/>
              <a:defRPr sz="4157"/>
            </a:lvl7pPr>
            <a:lvl8pPr marL="6650691" indent="0">
              <a:buNone/>
              <a:defRPr sz="4157"/>
            </a:lvl8pPr>
            <a:lvl9pPr marL="7600790" indent="0">
              <a:buNone/>
              <a:defRPr sz="4157"/>
            </a:lvl9pPr>
          </a:lstStyle>
          <a:p>
            <a:r>
              <a:rPr lang="en-US" altLang="ko-KR"/>
              <a:t>Your Picture Here</a:t>
            </a:r>
            <a:endParaRPr lang="ko-KR" altLang="en-US"/>
          </a:p>
        </p:txBody>
      </p:sp>
      <p:sp>
        <p:nvSpPr>
          <p:cNvPr id="4" name="Picture Placeholder 2"/>
          <p:cNvSpPr>
            <a:spLocks noGrp="1"/>
          </p:cNvSpPr>
          <p:nvPr>
            <p:ph type="pic" idx="15" hasCustomPrompt="1"/>
          </p:nvPr>
        </p:nvSpPr>
        <p:spPr>
          <a:xfrm>
            <a:off x="1741540" y="7100398"/>
            <a:ext cx="2545696" cy="3142416"/>
          </a:xfrm>
          <a:prstGeom prst="rect">
            <a:avLst/>
          </a:prstGeom>
          <a:solidFill>
            <a:schemeClr val="bg1">
              <a:lumMod val="95000"/>
            </a:schemeClr>
          </a:solidFill>
        </p:spPr>
        <p:txBody>
          <a:bodyPr anchor="ctr"/>
          <a:lstStyle>
            <a:lvl1pPr marL="0" indent="0" algn="ctr">
              <a:buNone/>
              <a:defRPr sz="2494" baseline="0">
                <a:solidFill>
                  <a:schemeClr val="tx1">
                    <a:lumMod val="75000"/>
                    <a:lumOff val="25000"/>
                  </a:schemeClr>
                </a:solidFill>
                <a:latin typeface="+mn-lt"/>
                <a:cs typeface="Arial" pitchFamily="34" charset="0"/>
              </a:defRPr>
            </a:lvl1pPr>
            <a:lvl2pPr marL="950099" indent="0">
              <a:buNone/>
              <a:defRPr sz="5818"/>
            </a:lvl2pPr>
            <a:lvl3pPr marL="1900198" indent="0">
              <a:buNone/>
              <a:defRPr sz="4988"/>
            </a:lvl3pPr>
            <a:lvl4pPr marL="2850296" indent="0">
              <a:buNone/>
              <a:defRPr sz="4157"/>
            </a:lvl4pPr>
            <a:lvl5pPr marL="3800395" indent="0">
              <a:buNone/>
              <a:defRPr sz="4157"/>
            </a:lvl5pPr>
            <a:lvl6pPr marL="4750494" indent="0">
              <a:buNone/>
              <a:defRPr sz="4157"/>
            </a:lvl6pPr>
            <a:lvl7pPr marL="5700594" indent="0">
              <a:buNone/>
              <a:defRPr sz="4157"/>
            </a:lvl7pPr>
            <a:lvl8pPr marL="6650691" indent="0">
              <a:buNone/>
              <a:defRPr sz="4157"/>
            </a:lvl8pPr>
            <a:lvl9pPr marL="7600790" indent="0">
              <a:buNone/>
              <a:defRPr sz="4157"/>
            </a:lvl9pPr>
          </a:lstStyle>
          <a:p>
            <a:r>
              <a:rPr lang="en-US" altLang="ko-KR"/>
              <a:t>Your Picture Here</a:t>
            </a:r>
            <a:endParaRPr lang="ko-KR" altLang="en-US"/>
          </a:p>
        </p:txBody>
      </p:sp>
      <p:sp>
        <p:nvSpPr>
          <p:cNvPr id="5" name="Picture Placeholder 2"/>
          <p:cNvSpPr>
            <a:spLocks noGrp="1"/>
          </p:cNvSpPr>
          <p:nvPr>
            <p:ph type="pic" idx="16" hasCustomPrompt="1"/>
          </p:nvPr>
        </p:nvSpPr>
        <p:spPr>
          <a:xfrm>
            <a:off x="267585" y="3808343"/>
            <a:ext cx="1429359" cy="6434471"/>
          </a:xfrm>
          <a:prstGeom prst="rect">
            <a:avLst/>
          </a:prstGeom>
          <a:solidFill>
            <a:schemeClr val="bg1">
              <a:lumMod val="95000"/>
            </a:schemeClr>
          </a:solidFill>
        </p:spPr>
        <p:txBody>
          <a:bodyPr anchor="ctr"/>
          <a:lstStyle>
            <a:lvl1pPr marL="0" indent="0" algn="ctr">
              <a:buNone/>
              <a:defRPr sz="2494" baseline="0">
                <a:solidFill>
                  <a:schemeClr val="tx1">
                    <a:lumMod val="75000"/>
                    <a:lumOff val="25000"/>
                  </a:schemeClr>
                </a:solidFill>
                <a:latin typeface="+mn-lt"/>
                <a:cs typeface="Arial" pitchFamily="34" charset="0"/>
              </a:defRPr>
            </a:lvl1pPr>
            <a:lvl2pPr marL="950099" indent="0">
              <a:buNone/>
              <a:defRPr sz="5818"/>
            </a:lvl2pPr>
            <a:lvl3pPr marL="1900198" indent="0">
              <a:buNone/>
              <a:defRPr sz="4988"/>
            </a:lvl3pPr>
            <a:lvl4pPr marL="2850296" indent="0">
              <a:buNone/>
              <a:defRPr sz="4157"/>
            </a:lvl4pPr>
            <a:lvl5pPr marL="3800395" indent="0">
              <a:buNone/>
              <a:defRPr sz="4157"/>
            </a:lvl5pPr>
            <a:lvl6pPr marL="4750494" indent="0">
              <a:buNone/>
              <a:defRPr sz="4157"/>
            </a:lvl6pPr>
            <a:lvl7pPr marL="5700594" indent="0">
              <a:buNone/>
              <a:defRPr sz="4157"/>
            </a:lvl7pPr>
            <a:lvl8pPr marL="6650691" indent="0">
              <a:buNone/>
              <a:defRPr sz="4157"/>
            </a:lvl8pPr>
            <a:lvl9pPr marL="7600790" indent="0">
              <a:buNone/>
              <a:defRPr sz="4157"/>
            </a:lvl9pPr>
          </a:lstStyle>
          <a:p>
            <a:r>
              <a:rPr lang="en-US" altLang="ko-KR"/>
              <a:t>Your Picture Here</a:t>
            </a:r>
            <a:endParaRPr lang="ko-KR" altLang="en-US"/>
          </a:p>
        </p:txBody>
      </p:sp>
      <p:sp>
        <p:nvSpPr>
          <p:cNvPr id="6" name="Picture Placeholder 2"/>
          <p:cNvSpPr>
            <a:spLocks noGrp="1"/>
          </p:cNvSpPr>
          <p:nvPr>
            <p:ph type="pic" idx="17" hasCustomPrompt="1"/>
          </p:nvPr>
        </p:nvSpPr>
        <p:spPr>
          <a:xfrm>
            <a:off x="1741540" y="3807156"/>
            <a:ext cx="1250550" cy="3142416"/>
          </a:xfrm>
          <a:prstGeom prst="rect">
            <a:avLst/>
          </a:prstGeom>
          <a:solidFill>
            <a:schemeClr val="bg1">
              <a:lumMod val="95000"/>
            </a:schemeClr>
          </a:solidFill>
        </p:spPr>
        <p:txBody>
          <a:bodyPr anchor="ctr"/>
          <a:lstStyle>
            <a:lvl1pPr marL="0" indent="0" algn="ctr">
              <a:buNone/>
              <a:defRPr sz="2494" baseline="0">
                <a:solidFill>
                  <a:schemeClr val="tx1">
                    <a:lumMod val="75000"/>
                    <a:lumOff val="25000"/>
                  </a:schemeClr>
                </a:solidFill>
                <a:latin typeface="+mn-lt"/>
                <a:cs typeface="Arial" pitchFamily="34" charset="0"/>
              </a:defRPr>
            </a:lvl1pPr>
            <a:lvl2pPr marL="950099" indent="0">
              <a:buNone/>
              <a:defRPr sz="5818"/>
            </a:lvl2pPr>
            <a:lvl3pPr marL="1900198" indent="0">
              <a:buNone/>
              <a:defRPr sz="4988"/>
            </a:lvl3pPr>
            <a:lvl4pPr marL="2850296" indent="0">
              <a:buNone/>
              <a:defRPr sz="4157"/>
            </a:lvl4pPr>
            <a:lvl5pPr marL="3800395" indent="0">
              <a:buNone/>
              <a:defRPr sz="4157"/>
            </a:lvl5pPr>
            <a:lvl6pPr marL="4750494" indent="0">
              <a:buNone/>
              <a:defRPr sz="4157"/>
            </a:lvl6pPr>
            <a:lvl7pPr marL="5700594" indent="0">
              <a:buNone/>
              <a:defRPr sz="4157"/>
            </a:lvl7pPr>
            <a:lvl8pPr marL="6650691" indent="0">
              <a:buNone/>
              <a:defRPr sz="4157"/>
            </a:lvl8pPr>
            <a:lvl9pPr marL="7600790" indent="0">
              <a:buNone/>
              <a:defRPr sz="4157"/>
            </a:lvl9pPr>
          </a:lstStyle>
          <a:p>
            <a:r>
              <a:rPr lang="en-US" altLang="ko-KR"/>
              <a:t>Your Picture Here</a:t>
            </a:r>
            <a:endParaRPr lang="ko-KR" altLang="en-US"/>
          </a:p>
        </p:txBody>
      </p:sp>
      <p:sp>
        <p:nvSpPr>
          <p:cNvPr id="7" name="Picture Placeholder 2"/>
          <p:cNvSpPr>
            <a:spLocks noGrp="1"/>
          </p:cNvSpPr>
          <p:nvPr>
            <p:ph type="pic" idx="18" hasCustomPrompt="1"/>
          </p:nvPr>
        </p:nvSpPr>
        <p:spPr>
          <a:xfrm>
            <a:off x="3036686" y="516289"/>
            <a:ext cx="1250550" cy="3142416"/>
          </a:xfrm>
          <a:prstGeom prst="rect">
            <a:avLst/>
          </a:prstGeom>
          <a:solidFill>
            <a:schemeClr val="bg1">
              <a:lumMod val="95000"/>
            </a:schemeClr>
          </a:solidFill>
        </p:spPr>
        <p:txBody>
          <a:bodyPr anchor="ctr"/>
          <a:lstStyle>
            <a:lvl1pPr marL="0" indent="0" algn="ctr">
              <a:buNone/>
              <a:defRPr sz="2494" baseline="0">
                <a:solidFill>
                  <a:schemeClr val="tx1">
                    <a:lumMod val="75000"/>
                    <a:lumOff val="25000"/>
                  </a:schemeClr>
                </a:solidFill>
                <a:latin typeface="+mn-lt"/>
                <a:cs typeface="Arial" pitchFamily="34" charset="0"/>
              </a:defRPr>
            </a:lvl1pPr>
            <a:lvl2pPr marL="950099" indent="0">
              <a:buNone/>
              <a:defRPr sz="5818"/>
            </a:lvl2pPr>
            <a:lvl3pPr marL="1900198" indent="0">
              <a:buNone/>
              <a:defRPr sz="4988"/>
            </a:lvl3pPr>
            <a:lvl4pPr marL="2850296" indent="0">
              <a:buNone/>
              <a:defRPr sz="4157"/>
            </a:lvl4pPr>
            <a:lvl5pPr marL="3800395" indent="0">
              <a:buNone/>
              <a:defRPr sz="4157"/>
            </a:lvl5pPr>
            <a:lvl6pPr marL="4750494" indent="0">
              <a:buNone/>
              <a:defRPr sz="4157"/>
            </a:lvl6pPr>
            <a:lvl7pPr marL="5700594" indent="0">
              <a:buNone/>
              <a:defRPr sz="4157"/>
            </a:lvl7pPr>
            <a:lvl8pPr marL="6650691" indent="0">
              <a:buNone/>
              <a:defRPr sz="4157"/>
            </a:lvl8pPr>
            <a:lvl9pPr marL="7600790" indent="0">
              <a:buNone/>
              <a:defRPr sz="4157"/>
            </a:lvl9pPr>
          </a:lstStyle>
          <a:p>
            <a:r>
              <a:rPr lang="en-US" altLang="ko-KR"/>
              <a:t>Your Picture Here</a:t>
            </a:r>
            <a:endParaRPr lang="ko-KR" altLang="en-US"/>
          </a:p>
        </p:txBody>
      </p:sp>
      <p:sp>
        <p:nvSpPr>
          <p:cNvPr id="9" name="Slide Number Placeholder 1">
            <a:extLst>
              <a:ext uri="{FF2B5EF4-FFF2-40B4-BE49-F238E27FC236}">
                <a16:creationId xmlns:a16="http://schemas.microsoft.com/office/drawing/2014/main" id="{754A1FB4-4D7F-5E4B-81A6-FCD4C6474B7C}"/>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fld id="{37B19F34-13EC-E643-8DAE-95E5E8B33547}" type="slidenum">
              <a:rPr lang="en-US" smtClean="0"/>
              <a:pPr/>
              <a:t>‹#›</a:t>
            </a:fld>
            <a:endParaRPr lang="en-US"/>
          </a:p>
        </p:txBody>
      </p:sp>
    </p:spTree>
    <p:extLst>
      <p:ext uri="{BB962C8B-B14F-4D97-AF65-F5344CB8AC3E}">
        <p14:creationId xmlns:p14="http://schemas.microsoft.com/office/powerpoint/2010/main" val="1461348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4856F58-0324-474E-ADAD-C315D2606B8A}"/>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pPr defTabSz="1900198" latinLnBrk="1"/>
            <a:fld id="{37B19F34-13EC-E643-8DAE-95E5E8B33547}" type="slidenum">
              <a:rPr lang="en-US" smtClean="0">
                <a:solidFill>
                  <a:prstClr val="white"/>
                </a:solidFill>
              </a:rPr>
              <a:pPr defTabSz="1900198" latinLnBrk="1"/>
              <a:t>‹#›</a:t>
            </a:fld>
            <a:endParaRPr lang="en-US">
              <a:solidFill>
                <a:prstClr val="white"/>
              </a:solidFill>
            </a:endParaRPr>
          </a:p>
        </p:txBody>
      </p:sp>
      <p:sp>
        <p:nvSpPr>
          <p:cNvPr id="2" name="TextBox 1">
            <a:extLst>
              <a:ext uri="{FF2B5EF4-FFF2-40B4-BE49-F238E27FC236}">
                <a16:creationId xmlns:a16="http://schemas.microsoft.com/office/drawing/2014/main" id="{B78E9DB9-323D-4D8C-9467-3CCA9FE5F6E8}"/>
              </a:ext>
            </a:extLst>
          </p:cNvPr>
          <p:cNvSpPr txBox="1"/>
          <p:nvPr userDrawn="1"/>
        </p:nvSpPr>
        <p:spPr>
          <a:xfrm>
            <a:off x="2475652" y="2078346"/>
            <a:ext cx="184731" cy="523990"/>
          </a:xfrm>
          <a:prstGeom prst="rect">
            <a:avLst/>
          </a:prstGeom>
          <a:noFill/>
        </p:spPr>
        <p:txBody>
          <a:bodyPr wrap="none" rtlCol="0">
            <a:spAutoFit/>
          </a:bodyPr>
          <a:lstStyle/>
          <a:p>
            <a:endParaRPr lang="en-US" sz="2805" dirty="0">
              <a:latin typeface="D-DIN" panose="020B0504030202030204" pitchFamily="34" charset="0"/>
            </a:endParaRPr>
          </a:p>
        </p:txBody>
      </p:sp>
      <p:sp>
        <p:nvSpPr>
          <p:cNvPr id="9" name="Text Placeholder 9">
            <a:extLst>
              <a:ext uri="{FF2B5EF4-FFF2-40B4-BE49-F238E27FC236}">
                <a16:creationId xmlns:a16="http://schemas.microsoft.com/office/drawing/2014/main" id="{201D3C7D-CF77-4AB1-9274-28EA5DE65A75}"/>
              </a:ext>
            </a:extLst>
          </p:cNvPr>
          <p:cNvSpPr>
            <a:spLocks noGrp="1"/>
          </p:cNvSpPr>
          <p:nvPr>
            <p:ph type="body" sz="quarter" idx="12" hasCustomPrompt="1"/>
          </p:nvPr>
        </p:nvSpPr>
        <p:spPr>
          <a:xfrm>
            <a:off x="0" y="256600"/>
            <a:ext cx="7562850" cy="455921"/>
          </a:xfrm>
          <a:prstGeom prst="rect">
            <a:avLst/>
          </a:prstGeom>
        </p:spPr>
        <p:txBody>
          <a:bodyPr anchor="ctr"/>
          <a:lstStyle>
            <a:lvl1pPr marL="1425184" indent="0" algn="l">
              <a:buNone/>
              <a:defRPr sz="2805" b="0" baseline="0">
                <a:solidFill>
                  <a:srgbClr val="0E3362"/>
                </a:solidFill>
                <a:latin typeface="Avenir LT Std 35 Light" panose="020B0402020203020204" pitchFamily="34" charset="0"/>
                <a:cs typeface="TH SarabunPSK" panose="020B0500040200020003" pitchFamily="34" charset="-34"/>
              </a:defRPr>
            </a:lvl1pPr>
          </a:lstStyle>
          <a:p>
            <a:pPr lvl="0"/>
            <a:r>
              <a:rPr lang="en-US" altLang="ko-KR"/>
              <a:t>ICON SETS LAYOUT</a:t>
            </a:r>
          </a:p>
        </p:txBody>
      </p:sp>
      <p:sp>
        <p:nvSpPr>
          <p:cNvPr id="11" name="Text Placeholder 9">
            <a:extLst>
              <a:ext uri="{FF2B5EF4-FFF2-40B4-BE49-F238E27FC236}">
                <a16:creationId xmlns:a16="http://schemas.microsoft.com/office/drawing/2014/main" id="{BAA982F0-1CF5-4C56-8E25-286A7500A52B}"/>
              </a:ext>
            </a:extLst>
          </p:cNvPr>
          <p:cNvSpPr>
            <a:spLocks noGrp="1"/>
          </p:cNvSpPr>
          <p:nvPr>
            <p:ph type="body" sz="quarter" idx="13" hasCustomPrompt="1"/>
          </p:nvPr>
        </p:nvSpPr>
        <p:spPr>
          <a:xfrm>
            <a:off x="0" y="694394"/>
            <a:ext cx="7562850" cy="455921"/>
          </a:xfrm>
          <a:prstGeom prst="rect">
            <a:avLst/>
          </a:prstGeom>
        </p:spPr>
        <p:txBody>
          <a:bodyPr anchor="t"/>
          <a:lstStyle>
            <a:lvl1pPr marL="1425184" indent="0" algn="l">
              <a:buNone/>
              <a:defRPr sz="3117" b="1" baseline="0">
                <a:solidFill>
                  <a:schemeClr val="tx1"/>
                </a:solidFill>
                <a:latin typeface="Avenir LT Std 35 Light" panose="020B0402020203020204" pitchFamily="34" charset="0"/>
                <a:cs typeface="TH SarabunPSK" panose="020B0500040200020003" pitchFamily="34" charset="-34"/>
              </a:defRPr>
            </a:lvl1pPr>
          </a:lstStyle>
          <a:p>
            <a:pPr lvl="0"/>
            <a:r>
              <a:rPr lang="en-US" altLang="ko-KR"/>
              <a:t>ICON SETS LAYOUT</a:t>
            </a:r>
          </a:p>
        </p:txBody>
      </p:sp>
    </p:spTree>
    <p:extLst>
      <p:ext uri="{BB962C8B-B14F-4D97-AF65-F5344CB8AC3E}">
        <p14:creationId xmlns:p14="http://schemas.microsoft.com/office/powerpoint/2010/main" val="2376915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56600"/>
            <a:ext cx="7562850" cy="1197110"/>
          </a:xfrm>
          <a:prstGeom prst="rect">
            <a:avLst/>
          </a:prstGeom>
        </p:spPr>
        <p:txBody>
          <a:bodyPr anchor="ctr"/>
          <a:lstStyle>
            <a:lvl1pPr marL="0" indent="0" algn="ctr">
              <a:buNone/>
              <a:defRPr sz="7481" b="0" baseline="0">
                <a:solidFill>
                  <a:schemeClr val="tx1">
                    <a:lumMod val="75000"/>
                    <a:lumOff val="25000"/>
                  </a:schemeClr>
                </a:solidFill>
                <a:latin typeface="+mj-lt"/>
                <a:cs typeface="Arial" pitchFamily="34" charset="0"/>
              </a:defRPr>
            </a:lvl1pPr>
          </a:lstStyle>
          <a:p>
            <a:pPr lvl="0"/>
            <a:r>
              <a:rPr lang="en-US" altLang="ko-KR"/>
              <a:t>ICON SETS LAYOUT</a:t>
            </a:r>
          </a:p>
        </p:txBody>
      </p:sp>
      <p:sp>
        <p:nvSpPr>
          <p:cNvPr id="8" name="Slide Number Placeholder 1">
            <a:extLst>
              <a:ext uri="{FF2B5EF4-FFF2-40B4-BE49-F238E27FC236}">
                <a16:creationId xmlns:a16="http://schemas.microsoft.com/office/drawing/2014/main" id="{64856F58-0324-474E-ADAD-C315D2606B8A}"/>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fld id="{37B19F34-13EC-E643-8DAE-95E5E8B33547}" type="slidenum">
              <a:rPr lang="en-US" smtClean="0"/>
              <a:pPr/>
              <a:t>‹#›</a:t>
            </a:fld>
            <a:endParaRPr lang="en-US"/>
          </a:p>
        </p:txBody>
      </p:sp>
    </p:spTree>
    <p:extLst>
      <p:ext uri="{BB962C8B-B14F-4D97-AF65-F5344CB8AC3E}">
        <p14:creationId xmlns:p14="http://schemas.microsoft.com/office/powerpoint/2010/main" val="275894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191187" y="3249378"/>
            <a:ext cx="3180479" cy="2244584"/>
          </a:xfrm>
          <a:prstGeom prst="rect">
            <a:avLst/>
          </a:prstGeom>
        </p:spPr>
        <p:txBody>
          <a:bodyPr anchor="ctr"/>
          <a:lstStyle>
            <a:lvl1pPr marL="0" indent="0" algn="ctr">
              <a:lnSpc>
                <a:spcPct val="100000"/>
              </a:lnSpc>
              <a:buNone/>
              <a:defRPr sz="7481" b="1" baseline="0">
                <a:solidFill>
                  <a:schemeClr val="tx1">
                    <a:lumMod val="75000"/>
                    <a:lumOff val="25000"/>
                  </a:schemeClr>
                </a:solidFill>
                <a:latin typeface="+mj-lt"/>
                <a:cs typeface="Arial" pitchFamily="34" charset="0"/>
              </a:defRPr>
            </a:lvl1pPr>
          </a:lstStyle>
          <a:p>
            <a:pPr lvl="0"/>
            <a:r>
              <a:rPr lang="en-US" altLang="ko-KR">
                <a:ea typeface="맑은 고딕" pitchFamily="50" charset="-127"/>
              </a:rPr>
              <a:t>FREE PPT TEMPLATES</a:t>
            </a:r>
            <a:endParaRPr lang="en-US" altLang="ko-KR"/>
          </a:p>
        </p:txBody>
      </p:sp>
      <p:sp>
        <p:nvSpPr>
          <p:cNvPr id="11" name="Text Placeholder 9"/>
          <p:cNvSpPr>
            <a:spLocks noGrp="1"/>
          </p:cNvSpPr>
          <p:nvPr>
            <p:ph type="body" sz="quarter" idx="11" hasCustomPrompt="1"/>
          </p:nvPr>
        </p:nvSpPr>
        <p:spPr>
          <a:xfrm>
            <a:off x="2191065" y="5474162"/>
            <a:ext cx="3180479" cy="1662333"/>
          </a:xfrm>
          <a:prstGeom prst="rect">
            <a:avLst/>
          </a:prstGeom>
        </p:spPr>
        <p:txBody>
          <a:bodyPr anchor="ctr"/>
          <a:lstStyle>
            <a:lvl1pPr marL="0" indent="0" algn="ctr">
              <a:lnSpc>
                <a:spcPct val="100000"/>
              </a:lnSpc>
              <a:buNone/>
              <a:defRPr sz="2910" b="1" baseline="0">
                <a:solidFill>
                  <a:schemeClr val="tx1">
                    <a:lumMod val="75000"/>
                    <a:lumOff val="25000"/>
                  </a:schemeClr>
                </a:solidFill>
                <a:latin typeface="+mn-lt"/>
                <a:cs typeface="Arial" pitchFamily="34" charset="0"/>
              </a:defRPr>
            </a:lvl1pPr>
          </a:lstStyle>
          <a:p>
            <a:pPr lvl="0"/>
            <a:r>
              <a:rPr lang="en-US" altLang="ko-KR"/>
              <a:t>INSTERT THE TITLE</a:t>
            </a:r>
          </a:p>
          <a:p>
            <a:pPr lvl="0"/>
            <a:r>
              <a:rPr lang="en-US" altLang="ko-KR"/>
              <a:t>OF YOUR </a:t>
            </a:r>
          </a:p>
          <a:p>
            <a:pPr lvl="0"/>
            <a:r>
              <a:rPr lang="en-US" altLang="ko-KR"/>
              <a:t>PRESENTATION HERE</a:t>
            </a:r>
            <a:endParaRPr lang="ko-KR" altLang="en-US"/>
          </a:p>
        </p:txBody>
      </p:sp>
      <p:grpSp>
        <p:nvGrpSpPr>
          <p:cNvPr id="4" name="Group 3"/>
          <p:cNvGrpSpPr/>
          <p:nvPr userDrawn="1"/>
        </p:nvGrpSpPr>
        <p:grpSpPr>
          <a:xfrm>
            <a:off x="1608098" y="0"/>
            <a:ext cx="4346656" cy="10688638"/>
            <a:chOff x="1619672" y="548680"/>
            <a:chExt cx="5904656" cy="5778928"/>
          </a:xfrm>
        </p:grpSpPr>
        <p:sp>
          <p:nvSpPr>
            <p:cNvPr id="5" name="Oval 4"/>
            <p:cNvSpPr/>
            <p:nvPr userDrawn="1"/>
          </p:nvSpPr>
          <p:spPr>
            <a:xfrm>
              <a:off x="2411760" y="1268760"/>
              <a:ext cx="4320480" cy="4320480"/>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3741"/>
            </a:p>
          </p:txBody>
        </p:sp>
        <p:sp>
          <p:nvSpPr>
            <p:cNvPr id="6" name="Oval 5"/>
            <p:cNvSpPr/>
            <p:nvPr userDrawn="1"/>
          </p:nvSpPr>
          <p:spPr>
            <a:xfrm>
              <a:off x="2483768" y="1340768"/>
              <a:ext cx="4176464" cy="4176464"/>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3741"/>
            </a:p>
          </p:txBody>
        </p:sp>
        <p:cxnSp>
          <p:nvCxnSpPr>
            <p:cNvPr id="7" name="Straight Connector 6"/>
            <p:cNvCxnSpPr/>
            <p:nvPr userDrawn="1"/>
          </p:nvCxnSpPr>
          <p:spPr>
            <a:xfrm>
              <a:off x="4572000" y="548680"/>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72000" y="5607528"/>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732240"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619672"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6156176" y="2378312"/>
              <a:ext cx="792088" cy="3306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5431496" y="1124744"/>
              <a:ext cx="432048" cy="79208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094136" y="1131624"/>
              <a:ext cx="613768" cy="7852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195736" y="2090992"/>
              <a:ext cx="898400" cy="49224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3180984" y="4941168"/>
              <a:ext cx="526920" cy="576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2456304" y="4329100"/>
              <a:ext cx="637832" cy="39604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5979584" y="4142812"/>
              <a:ext cx="968680" cy="51032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5431496" y="4875464"/>
              <a:ext cx="490068" cy="732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sp>
        <p:nvSpPr>
          <p:cNvPr id="22" name="Slide Number Placeholder 1">
            <a:extLst>
              <a:ext uri="{FF2B5EF4-FFF2-40B4-BE49-F238E27FC236}">
                <a16:creationId xmlns:a16="http://schemas.microsoft.com/office/drawing/2014/main" id="{108B500C-CFC9-1048-96DB-C4B8CDC2A38E}"/>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fld id="{37B19F34-13EC-E643-8DAE-95E5E8B33547}" type="slidenum">
              <a:rPr lang="en-US" smtClean="0"/>
              <a:pPr/>
              <a:t>‹#›</a:t>
            </a:fld>
            <a:endParaRPr lang="en-US"/>
          </a:p>
        </p:txBody>
      </p:sp>
    </p:spTree>
    <p:extLst>
      <p:ext uri="{BB962C8B-B14F-4D97-AF65-F5344CB8AC3E}">
        <p14:creationId xmlns:p14="http://schemas.microsoft.com/office/powerpoint/2010/main" val="2820911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56600"/>
            <a:ext cx="7562850" cy="1197110"/>
          </a:xfrm>
          <a:prstGeom prst="rect">
            <a:avLst/>
          </a:prstGeom>
        </p:spPr>
        <p:txBody>
          <a:bodyPr anchor="ctr"/>
          <a:lstStyle>
            <a:lvl1pPr marL="1346007" indent="0" algn="l">
              <a:buNone/>
              <a:defRPr sz="4364" b="1" baseline="0">
                <a:solidFill>
                  <a:srgbClr val="0E3362"/>
                </a:solidFill>
                <a:latin typeface="TH SarabunPSK" panose="020B0500040200020003" pitchFamily="34" charset="-34"/>
                <a:cs typeface="TH SarabunPSK" panose="020B0500040200020003" pitchFamily="34" charset="-34"/>
              </a:defRPr>
            </a:lvl1pPr>
          </a:lstStyle>
          <a:p>
            <a:pPr lvl="0"/>
            <a:r>
              <a:rPr lang="en-US" altLang="ko-KR"/>
              <a:t>BASIC LAYOUT</a:t>
            </a:r>
          </a:p>
        </p:txBody>
      </p:sp>
      <p:sp>
        <p:nvSpPr>
          <p:cNvPr id="11" name="Text Placeholder 9"/>
          <p:cNvSpPr>
            <a:spLocks noGrp="1"/>
          </p:cNvSpPr>
          <p:nvPr>
            <p:ph type="body" sz="quarter" idx="11" hasCustomPrompt="1"/>
          </p:nvPr>
        </p:nvSpPr>
        <p:spPr>
          <a:xfrm>
            <a:off x="0" y="1453710"/>
            <a:ext cx="7562850" cy="598556"/>
          </a:xfrm>
          <a:prstGeom prst="rect">
            <a:avLst/>
          </a:prstGeom>
        </p:spPr>
        <p:txBody>
          <a:bodyPr anchor="ctr"/>
          <a:lstStyle>
            <a:lvl1pPr marL="1425184" indent="0" algn="l">
              <a:buNone/>
              <a:defRPr sz="2910" b="0" baseline="0">
                <a:solidFill>
                  <a:srgbClr val="0E3362"/>
                </a:solidFill>
                <a:latin typeface="D-DIN" panose="020B0504030202030204" pitchFamily="34" charset="0"/>
                <a:cs typeface="TH SarabunPSK" panose="020B0500040200020003" pitchFamily="34" charset="-34"/>
              </a:defRPr>
            </a:lvl1pPr>
          </a:lstStyle>
          <a:p>
            <a:pPr lvl="0"/>
            <a:r>
              <a:rPr lang="en-US" altLang="ko-KR" dirty="0"/>
              <a:t>Insert the title of your subtitle Here</a:t>
            </a:r>
          </a:p>
        </p:txBody>
      </p:sp>
      <p:sp>
        <p:nvSpPr>
          <p:cNvPr id="5" name="Slide Number Placeholder 1">
            <a:extLst>
              <a:ext uri="{FF2B5EF4-FFF2-40B4-BE49-F238E27FC236}">
                <a16:creationId xmlns:a16="http://schemas.microsoft.com/office/drawing/2014/main" id="{A1C90280-9E89-554B-ABD9-4C5033050CD2}"/>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pPr defTabSz="1900198" latinLnBrk="1"/>
            <a:fld id="{37B19F34-13EC-E643-8DAE-95E5E8B33547}" type="slidenum">
              <a:rPr lang="en-US" smtClean="0">
                <a:solidFill>
                  <a:prstClr val="white"/>
                </a:solidFill>
              </a:rPr>
              <a:pPr defTabSz="1900198" latinLnBrk="1"/>
              <a:t>‹#›</a:t>
            </a:fld>
            <a:endParaRPr lang="en-US">
              <a:solidFill>
                <a:prstClr val="white"/>
              </a:solidFill>
            </a:endParaRPr>
          </a:p>
        </p:txBody>
      </p:sp>
    </p:spTree>
    <p:extLst>
      <p:ext uri="{BB962C8B-B14F-4D97-AF65-F5344CB8AC3E}">
        <p14:creationId xmlns:p14="http://schemas.microsoft.com/office/powerpoint/2010/main" val="346907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16EBD84-0FA0-2544-80C0-EE3C338D0271}"/>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pPr defTabSz="1900198" latinLnBrk="1"/>
            <a:fld id="{37B19F34-13EC-E643-8DAE-95E5E8B33547}" type="slidenum">
              <a:rPr lang="en-US" smtClean="0">
                <a:solidFill>
                  <a:prstClr val="white"/>
                </a:solidFill>
              </a:rPr>
              <a:pPr defTabSz="1900198" latinLnBrk="1"/>
              <a:t>‹#›</a:t>
            </a:fld>
            <a:endParaRPr lang="en-US">
              <a:solidFill>
                <a:prstClr val="white"/>
              </a:solidFill>
            </a:endParaRPr>
          </a:p>
        </p:txBody>
      </p:sp>
    </p:spTree>
    <p:extLst>
      <p:ext uri="{BB962C8B-B14F-4D97-AF65-F5344CB8AC3E}">
        <p14:creationId xmlns:p14="http://schemas.microsoft.com/office/powerpoint/2010/main" val="1301741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5605407" y="10213587"/>
            <a:ext cx="1827689" cy="356288"/>
          </a:xfrm>
        </p:spPr>
        <p:txBody>
          <a:bodyPr/>
          <a:lstStyle/>
          <a:p>
            <a:fld id="{490ACD8D-7E7E-41D6-B1DD-2CA01AE79627}" type="slidenum">
              <a:rPr lang="en-US" smtClean="0"/>
              <a:pPr/>
              <a:t>‹#›</a:t>
            </a:fld>
            <a:endParaRPr lang="en-US"/>
          </a:p>
        </p:txBody>
      </p:sp>
      <p:sp>
        <p:nvSpPr>
          <p:cNvPr id="5" name="Content Placeholder 12"/>
          <p:cNvSpPr>
            <a:spLocks noGrp="1"/>
          </p:cNvSpPr>
          <p:nvPr>
            <p:ph sz="quarter" idx="12"/>
          </p:nvPr>
        </p:nvSpPr>
        <p:spPr>
          <a:xfrm>
            <a:off x="252096" y="226292"/>
            <a:ext cx="5908050" cy="1522579"/>
          </a:xfrm>
          <a:prstGeom prst="rect">
            <a:avLst/>
          </a:prstGeom>
        </p:spPr>
        <p:txBody>
          <a:bodyPr anchor="ctr"/>
          <a:lstStyle>
            <a:lvl1pPr marL="0" indent="0">
              <a:lnSpc>
                <a:spcPts val="4052"/>
              </a:lnSpc>
              <a:spcAft>
                <a:spcPts val="0"/>
              </a:spcAft>
              <a:buNone/>
              <a:defRPr sz="4364" b="1">
                <a:solidFill>
                  <a:srgbClr val="4B4C4C"/>
                </a:solidFill>
                <a:effectLst/>
                <a:latin typeface="TH SarabunPSK" panose="020B0500040200020003" pitchFamily="34" charset="-34"/>
                <a:cs typeface="TH SarabunPSK" panose="020B0500040200020003" pitchFamily="34" charset="-34"/>
              </a:defRPr>
            </a:lvl1pPr>
          </a:lstStyle>
          <a:p>
            <a:pPr lvl="0"/>
            <a:r>
              <a:rPr lang="en-US"/>
              <a:t>Click to edit Master text styles</a:t>
            </a:r>
          </a:p>
          <a:p>
            <a:pPr lvl="0"/>
            <a:endParaRPr lang="en-GB"/>
          </a:p>
        </p:txBody>
      </p:sp>
      <p:cxnSp>
        <p:nvCxnSpPr>
          <p:cNvPr id="6" name="Straight Connector 10"/>
          <p:cNvCxnSpPr>
            <a:cxnSpLocks noChangeShapeType="1"/>
          </p:cNvCxnSpPr>
          <p:nvPr userDrawn="1"/>
        </p:nvCxnSpPr>
        <p:spPr bwMode="auto">
          <a:xfrm>
            <a:off x="0" y="1831485"/>
            <a:ext cx="7562850" cy="0"/>
          </a:xfrm>
          <a:prstGeom prst="line">
            <a:avLst/>
          </a:prstGeom>
          <a:noFill/>
          <a:ln w="12700"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7" name="Content Placeholder 2"/>
          <p:cNvSpPr>
            <a:spLocks noGrp="1"/>
          </p:cNvSpPr>
          <p:nvPr>
            <p:ph idx="1"/>
          </p:nvPr>
        </p:nvSpPr>
        <p:spPr>
          <a:xfrm>
            <a:off x="252095" y="2051930"/>
            <a:ext cx="7058660" cy="7941212"/>
          </a:xfrm>
          <a:prstGeom prst="rect">
            <a:avLst/>
          </a:prstGeom>
          <a:effectLst/>
        </p:spPr>
        <p:txBody>
          <a:bodyPr/>
          <a:lstStyle>
            <a:lvl1pPr marL="0" indent="0">
              <a:buNone/>
              <a:defRPr lang="en-US" sz="3741" dirty="0" smtClean="0">
                <a:solidFill>
                  <a:schemeClr val="tx1"/>
                </a:solidFill>
                <a:effectLst/>
                <a:latin typeface="TH SarabunPSK" panose="020B0500040200020003" pitchFamily="34" charset="-34"/>
                <a:cs typeface="TH SarabunPSK" panose="020B0500040200020003" pitchFamily="34" charset="-34"/>
              </a:defRPr>
            </a:lvl1pPr>
            <a:lvl2pPr>
              <a:defRPr lang="en-US" sz="2805" dirty="0">
                <a:solidFill>
                  <a:schemeClr val="tx1"/>
                </a:solidFill>
                <a:effectLst/>
                <a:latin typeface="Arial" panose="020B0604020202020204" pitchFamily="34" charset="0"/>
                <a:ea typeface="+mn-ea"/>
                <a:cs typeface="Arial" panose="020B0604020202020204" pitchFamily="34" charset="0"/>
              </a:defRPr>
            </a:lvl2pPr>
            <a:lvl3pPr>
              <a:buFont typeface="Wingdings" pitchFamily="2" charset="2"/>
              <a:buChar char="v"/>
              <a:defRPr sz="3117">
                <a:solidFill>
                  <a:schemeClr val="tx1"/>
                </a:solidFill>
              </a:defRPr>
            </a:lvl3pPr>
            <a:lvl4pPr>
              <a:defRPr sz="3117">
                <a:solidFill>
                  <a:schemeClr val="tx1"/>
                </a:solidFill>
              </a:defRPr>
            </a:lvl4pPr>
            <a:lvl5pPr>
              <a:defRPr sz="3117">
                <a:solidFill>
                  <a:schemeClr val="tx1"/>
                </a:solidFill>
              </a:defRPr>
            </a:lvl5pPr>
          </a:lstStyle>
          <a:p>
            <a:pPr lvl="0"/>
            <a:r>
              <a:rPr lang="en-US"/>
              <a:t>Click to edit Master text styles</a:t>
            </a:r>
          </a:p>
        </p:txBody>
      </p:sp>
      <p:pic>
        <p:nvPicPr>
          <p:cNvPr id="8" name="Picture 7" descr="Related image">
            <a:extLst>
              <a:ext uri="{FF2B5EF4-FFF2-40B4-BE49-F238E27FC236}">
                <a16:creationId xmlns:a16="http://schemas.microsoft.com/office/drawing/2014/main" id="{F0E889D2-B705-4E64-A72A-7DADAC297AD0}"/>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5690" y="226289"/>
            <a:ext cx="957406" cy="1425152"/>
          </a:xfrm>
          <a:prstGeom prst="rect">
            <a:avLst/>
          </a:prstGeom>
          <a:noFill/>
          <a:ln>
            <a:noFill/>
          </a:ln>
        </p:spPr>
      </p:pic>
    </p:spTree>
    <p:extLst>
      <p:ext uri="{BB962C8B-B14F-4D97-AF65-F5344CB8AC3E}">
        <p14:creationId xmlns:p14="http://schemas.microsoft.com/office/powerpoint/2010/main" val="322285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5605407" y="10213587"/>
            <a:ext cx="1827689" cy="356288"/>
          </a:xfrm>
        </p:spPr>
        <p:txBody>
          <a:bodyPr/>
          <a:lstStyle/>
          <a:p>
            <a:fld id="{490ACD8D-7E7E-41D6-B1DD-2CA01AE79627}" type="slidenum">
              <a:rPr lang="en-US" smtClean="0"/>
              <a:pPr/>
              <a:t>‹#›</a:t>
            </a:fld>
            <a:endParaRPr lang="en-US"/>
          </a:p>
        </p:txBody>
      </p:sp>
      <p:sp>
        <p:nvSpPr>
          <p:cNvPr id="5" name="Content Placeholder 12"/>
          <p:cNvSpPr>
            <a:spLocks noGrp="1"/>
          </p:cNvSpPr>
          <p:nvPr>
            <p:ph sz="quarter" idx="12"/>
          </p:nvPr>
        </p:nvSpPr>
        <p:spPr>
          <a:xfrm>
            <a:off x="252096" y="226292"/>
            <a:ext cx="5908050" cy="1522579"/>
          </a:xfrm>
          <a:prstGeom prst="rect">
            <a:avLst/>
          </a:prstGeom>
        </p:spPr>
        <p:txBody>
          <a:bodyPr anchor="ctr"/>
          <a:lstStyle>
            <a:lvl1pPr marL="0" indent="0">
              <a:lnSpc>
                <a:spcPts val="4052"/>
              </a:lnSpc>
              <a:spcAft>
                <a:spcPts val="0"/>
              </a:spcAft>
              <a:buNone/>
              <a:defRPr sz="4364" b="1">
                <a:solidFill>
                  <a:srgbClr val="4B4C4C"/>
                </a:solidFill>
                <a:effectLst/>
                <a:latin typeface="TH SarabunPSK" panose="020B0500040200020003" pitchFamily="34" charset="-34"/>
                <a:cs typeface="TH SarabunPSK" panose="020B0500040200020003" pitchFamily="34" charset="-34"/>
              </a:defRPr>
            </a:lvl1pPr>
          </a:lstStyle>
          <a:p>
            <a:pPr lvl="0"/>
            <a:r>
              <a:rPr lang="en-US"/>
              <a:t>Click to edit Master text styles</a:t>
            </a:r>
          </a:p>
          <a:p>
            <a:pPr lvl="0"/>
            <a:endParaRPr lang="en-GB"/>
          </a:p>
        </p:txBody>
      </p:sp>
      <p:cxnSp>
        <p:nvCxnSpPr>
          <p:cNvPr id="6" name="Straight Connector 10"/>
          <p:cNvCxnSpPr>
            <a:cxnSpLocks noChangeShapeType="1"/>
          </p:cNvCxnSpPr>
          <p:nvPr userDrawn="1"/>
        </p:nvCxnSpPr>
        <p:spPr bwMode="auto">
          <a:xfrm>
            <a:off x="0" y="1831485"/>
            <a:ext cx="7562850" cy="0"/>
          </a:xfrm>
          <a:prstGeom prst="line">
            <a:avLst/>
          </a:prstGeom>
          <a:noFill/>
          <a:ln w="12700"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7" name="Content Placeholder 2"/>
          <p:cNvSpPr>
            <a:spLocks noGrp="1"/>
          </p:cNvSpPr>
          <p:nvPr>
            <p:ph idx="1"/>
          </p:nvPr>
        </p:nvSpPr>
        <p:spPr>
          <a:xfrm>
            <a:off x="252095" y="2051930"/>
            <a:ext cx="7058660" cy="7941212"/>
          </a:xfrm>
          <a:prstGeom prst="rect">
            <a:avLst/>
          </a:prstGeom>
          <a:effectLst/>
        </p:spPr>
        <p:txBody>
          <a:bodyPr/>
          <a:lstStyle>
            <a:lvl1pPr marL="0" indent="0">
              <a:buNone/>
              <a:defRPr lang="en-US" sz="3741" dirty="0" smtClean="0">
                <a:solidFill>
                  <a:schemeClr val="tx1"/>
                </a:solidFill>
                <a:effectLst/>
                <a:latin typeface="TH SarabunPSK" panose="020B0500040200020003" pitchFamily="34" charset="-34"/>
                <a:cs typeface="TH SarabunPSK" panose="020B0500040200020003" pitchFamily="34" charset="-34"/>
              </a:defRPr>
            </a:lvl1pPr>
            <a:lvl2pPr>
              <a:defRPr lang="en-US" sz="2805" dirty="0">
                <a:solidFill>
                  <a:schemeClr val="tx1"/>
                </a:solidFill>
                <a:effectLst/>
                <a:latin typeface="Arial" panose="020B0604020202020204" pitchFamily="34" charset="0"/>
                <a:ea typeface="+mn-ea"/>
                <a:cs typeface="Arial" panose="020B0604020202020204" pitchFamily="34" charset="0"/>
              </a:defRPr>
            </a:lvl2pPr>
            <a:lvl3pPr>
              <a:buFont typeface="Wingdings" pitchFamily="2" charset="2"/>
              <a:buChar char="v"/>
              <a:defRPr sz="3117">
                <a:solidFill>
                  <a:schemeClr val="tx1"/>
                </a:solidFill>
              </a:defRPr>
            </a:lvl3pPr>
            <a:lvl4pPr>
              <a:defRPr sz="3117">
                <a:solidFill>
                  <a:schemeClr val="tx1"/>
                </a:solidFill>
              </a:defRPr>
            </a:lvl4pPr>
            <a:lvl5pPr>
              <a:defRPr sz="3117">
                <a:solidFill>
                  <a:schemeClr val="tx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EA7A1659-578A-48FF-99CD-65A7F3F31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231" t="30153" r="10263" b="31217"/>
          <a:stretch/>
        </p:blipFill>
        <p:spPr>
          <a:xfrm>
            <a:off x="6235412" y="488788"/>
            <a:ext cx="1075343" cy="916551"/>
          </a:xfrm>
          <a:prstGeom prst="rect">
            <a:avLst/>
          </a:prstGeom>
        </p:spPr>
      </p:pic>
    </p:spTree>
    <p:extLst>
      <p:ext uri="{BB962C8B-B14F-4D97-AF65-F5344CB8AC3E}">
        <p14:creationId xmlns:p14="http://schemas.microsoft.com/office/powerpoint/2010/main" val="614686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58585A"/>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EF508E-A667-4BD0-988E-36E800331FCE}"/>
              </a:ext>
            </a:extLst>
          </p:cNvPr>
          <p:cNvSpPr>
            <a:spLocks noGrp="1"/>
          </p:cNvSpPr>
          <p:nvPr>
            <p:ph type="sldNum" sz="quarter" idx="10"/>
          </p:nvPr>
        </p:nvSpPr>
        <p:spPr/>
        <p:txBody>
          <a:bodyPr/>
          <a:lstStyle/>
          <a:p>
            <a:pPr>
              <a:defRPr/>
            </a:pPr>
            <a:fld id="{490ACD8D-7E7E-41D6-B1DD-2CA01AE79627}" type="slidenum">
              <a:rPr lang="en-US" smtClean="0">
                <a:solidFill>
                  <a:prstClr val="white">
                    <a:lumMod val="50000"/>
                  </a:prstClr>
                </a:solidFill>
              </a:rPr>
              <a:pPr>
                <a:defRPr/>
              </a:pPr>
              <a:t>‹#›</a:t>
            </a:fld>
            <a:endParaRPr lang="en-US">
              <a:solidFill>
                <a:prstClr val="white">
                  <a:lumMod val="50000"/>
                </a:prstClr>
              </a:solidFill>
            </a:endParaRPr>
          </a:p>
        </p:txBody>
      </p:sp>
      <p:pic>
        <p:nvPicPr>
          <p:cNvPr id="5" name="Picture 4">
            <a:extLst>
              <a:ext uri="{FF2B5EF4-FFF2-40B4-BE49-F238E27FC236}">
                <a16:creationId xmlns:a16="http://schemas.microsoft.com/office/drawing/2014/main" id="{DBBBECFA-BD2C-4C49-872C-B86DE1A310BE}"/>
              </a:ext>
            </a:extLst>
          </p:cNvPr>
          <p:cNvPicPr>
            <a:picLocks noChangeAspect="1"/>
          </p:cNvPicPr>
          <p:nvPr userDrawn="1"/>
        </p:nvPicPr>
        <p:blipFill rotWithShape="1">
          <a:blip r:embed="rId2"/>
          <a:srcRect t="4338" b="6827"/>
          <a:stretch/>
        </p:blipFill>
        <p:spPr>
          <a:xfrm>
            <a:off x="945356" y="463603"/>
            <a:ext cx="5672138" cy="9495289"/>
          </a:xfrm>
          <a:prstGeom prst="rect">
            <a:avLst/>
          </a:prstGeom>
        </p:spPr>
      </p:pic>
    </p:spTree>
    <p:extLst>
      <p:ext uri="{BB962C8B-B14F-4D97-AF65-F5344CB8AC3E}">
        <p14:creationId xmlns:p14="http://schemas.microsoft.com/office/powerpoint/2010/main" val="4102966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A0AB3B8-5FD4-4230-BC22-3DAD0BE62EBB}"/>
              </a:ext>
            </a:extLst>
          </p:cNvPr>
          <p:cNvGrpSpPr/>
          <p:nvPr userDrawn="1"/>
        </p:nvGrpSpPr>
        <p:grpSpPr>
          <a:xfrm>
            <a:off x="7024688" y="10317830"/>
            <a:ext cx="538162" cy="294453"/>
            <a:chOff x="7024688" y="10317830"/>
            <a:chExt cx="538162" cy="294453"/>
          </a:xfrm>
        </p:grpSpPr>
        <p:sp>
          <p:nvSpPr>
            <p:cNvPr id="6" name="Parallelogram 5">
              <a:extLst>
                <a:ext uri="{FF2B5EF4-FFF2-40B4-BE49-F238E27FC236}">
                  <a16:creationId xmlns:a16="http://schemas.microsoft.com/office/drawing/2014/main" id="{002153B8-9718-47AA-B297-01E35C9EE8C4}"/>
                </a:ext>
              </a:extLst>
            </p:cNvPr>
            <p:cNvSpPr/>
            <p:nvPr userDrawn="1"/>
          </p:nvSpPr>
          <p:spPr>
            <a:xfrm>
              <a:off x="7024688" y="10317830"/>
              <a:ext cx="310695" cy="294452"/>
            </a:xfrm>
            <a:prstGeom prst="parallelogram">
              <a:avLst/>
            </a:prstGeom>
            <a:solidFill>
              <a:srgbClr val="0E3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latin typeface="TH SarabunPSK" panose="020B0500040200020003" pitchFamily="34" charset="-34"/>
                <a:cs typeface="TH SarabunPSK" panose="020B0500040200020003" pitchFamily="34" charset="-34"/>
              </a:endParaRPr>
            </a:p>
          </p:txBody>
        </p:sp>
        <p:sp>
          <p:nvSpPr>
            <p:cNvPr id="2" name="Rectangle 1">
              <a:extLst>
                <a:ext uri="{FF2B5EF4-FFF2-40B4-BE49-F238E27FC236}">
                  <a16:creationId xmlns:a16="http://schemas.microsoft.com/office/drawing/2014/main" id="{57F47117-8B5A-4B8C-850F-DA68F1294EAD}"/>
                </a:ext>
              </a:extLst>
            </p:cNvPr>
            <p:cNvSpPr/>
            <p:nvPr userDrawn="1"/>
          </p:nvSpPr>
          <p:spPr>
            <a:xfrm>
              <a:off x="7156450" y="10317830"/>
              <a:ext cx="406400" cy="294453"/>
            </a:xfrm>
            <a:prstGeom prst="rect">
              <a:avLst/>
            </a:prstGeom>
            <a:solidFill>
              <a:srgbClr val="0E3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latin typeface="TH SarabunPSK" panose="020B0500040200020003" pitchFamily="34" charset="-34"/>
                <a:cs typeface="TH SarabunPSK" panose="020B0500040200020003" pitchFamily="34" charset="-34"/>
              </a:endParaRPr>
            </a:p>
          </p:txBody>
        </p:sp>
      </p:grpSp>
      <p:sp>
        <p:nvSpPr>
          <p:cNvPr id="4" name="Slide Number Placeholder 3">
            <a:extLst>
              <a:ext uri="{FF2B5EF4-FFF2-40B4-BE49-F238E27FC236}">
                <a16:creationId xmlns:a16="http://schemas.microsoft.com/office/drawing/2014/main" id="{3D44AF50-6740-4386-A628-2F1E99D79698}"/>
              </a:ext>
            </a:extLst>
          </p:cNvPr>
          <p:cNvSpPr>
            <a:spLocks noGrp="1"/>
          </p:cNvSpPr>
          <p:nvPr>
            <p:ph type="sldNum" sz="quarter" idx="10"/>
          </p:nvPr>
        </p:nvSpPr>
        <p:spPr/>
        <p:txBody>
          <a:bodyPr/>
          <a:lstStyle/>
          <a:p>
            <a:pPr>
              <a:defRPr/>
            </a:pPr>
            <a:fld id="{490ACD8D-7E7E-41D6-B1DD-2CA01AE79627}" type="slidenum">
              <a:rPr lang="en-US" smtClean="0">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129082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44AF50-6740-4386-A628-2F1E99D79698}"/>
              </a:ext>
            </a:extLst>
          </p:cNvPr>
          <p:cNvSpPr>
            <a:spLocks noGrp="1"/>
          </p:cNvSpPr>
          <p:nvPr>
            <p:ph type="sldNum" sz="quarter" idx="10"/>
          </p:nvPr>
        </p:nvSpPr>
        <p:spPr>
          <a:xfrm>
            <a:off x="5582553" y="10302152"/>
            <a:ext cx="1827689" cy="356288"/>
          </a:xfrm>
        </p:spPr>
        <p:txBody>
          <a:bodyPr/>
          <a:lstStyle/>
          <a:p>
            <a:pPr>
              <a:defRPr/>
            </a:pPr>
            <a:fld id="{490ACD8D-7E7E-41D6-B1DD-2CA01AE79627}" type="slidenum">
              <a:rPr lang="en-US" smtClean="0">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4261363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6.jpeg"/><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8F1DE0-FDED-8041-A746-B67022DE10FC}"/>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pPr defTabSz="1900198" latinLnBrk="1"/>
            <a:fld id="{37B19F34-13EC-E643-8DAE-95E5E8B33547}" type="slidenum">
              <a:rPr lang="en-US" smtClean="0">
                <a:solidFill>
                  <a:prstClr val="white"/>
                </a:solidFill>
              </a:rPr>
              <a:pPr defTabSz="1900198" latinLnBrk="1"/>
              <a:t>‹#›</a:t>
            </a:fld>
            <a:endParaRPr lang="en-US">
              <a:solidFill>
                <a:prstClr val="white"/>
              </a:solidFill>
            </a:endParaRPr>
          </a:p>
        </p:txBody>
      </p:sp>
      <p:sp>
        <p:nvSpPr>
          <p:cNvPr id="3" name="Rectangle 4">
            <a:extLst>
              <a:ext uri="{FF2B5EF4-FFF2-40B4-BE49-F238E27FC236}">
                <a16:creationId xmlns:a16="http://schemas.microsoft.com/office/drawing/2014/main" id="{1D343D91-C62B-413F-8889-D4015E353A55}"/>
              </a:ext>
            </a:extLst>
          </p:cNvPr>
          <p:cNvSpPr txBox="1">
            <a:spLocks noChangeArrowheads="1"/>
          </p:cNvSpPr>
          <p:nvPr userDrawn="1"/>
        </p:nvSpPr>
        <p:spPr>
          <a:xfrm>
            <a:off x="63024" y="10223989"/>
            <a:ext cx="4508976" cy="356288"/>
          </a:xfrm>
          <a:prstGeom prst="rect">
            <a:avLst/>
          </a:prstGeom>
          <a:ln/>
        </p:spPr>
        <p:txBody>
          <a:bodyPr anchor="t"/>
          <a:lstStyle>
            <a:defPPr>
              <a:defRPr lang="en-US"/>
            </a:defPPr>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a:solidFill>
                  <a:schemeClr val="bg1">
                    <a:lumMod val="50000"/>
                  </a:schemeClr>
                </a:solidFill>
              </a:rPr>
              <a:t>Copyright © 2020  FRONTIS  All rights reserved.</a:t>
            </a:r>
          </a:p>
        </p:txBody>
      </p:sp>
    </p:spTree>
    <p:extLst>
      <p:ext uri="{BB962C8B-B14F-4D97-AF65-F5344CB8AC3E}">
        <p14:creationId xmlns:p14="http://schemas.microsoft.com/office/powerpoint/2010/main" val="536400459"/>
      </p:ext>
    </p:extLst>
  </p:cSld>
  <p:clrMap bg1="lt1" tx1="dk1" bg2="lt2" tx2="dk2" accent1="accent1" accent2="accent2" accent3="accent3" accent4="accent4" accent5="accent5" accent6="accent6" hlink="hlink" folHlink="folHlink"/>
  <p:sldLayoutIdLst>
    <p:sldLayoutId id="2147483674" r:id="rId1"/>
    <p:sldLayoutId id="2147483683" r:id="rId2"/>
    <p:sldLayoutId id="2147483673" r:id="rId3"/>
    <p:sldLayoutId id="2147483672" r:id="rId4"/>
    <p:sldLayoutId id="2147483675" r:id="rId5"/>
    <p:sldLayoutId id="2147483681" r:id="rId6"/>
    <p:sldLayoutId id="2147483680" r:id="rId7"/>
  </p:sldLayoutIdLst>
  <p:hf hdr="0" ftr="0" dt="0"/>
  <p:txStyles>
    <p:titleStyle>
      <a:lvl1pPr algn="ctr" defTabSz="1900198" rtl="0" eaLnBrk="1" latinLnBrk="1" hangingPunct="1">
        <a:spcBef>
          <a:spcPct val="0"/>
        </a:spcBef>
        <a:buNone/>
        <a:defRPr sz="9144" kern="1200">
          <a:solidFill>
            <a:schemeClr val="tx1"/>
          </a:solidFill>
          <a:latin typeface="+mj-lt"/>
          <a:ea typeface="+mj-ea"/>
          <a:cs typeface="+mj-cs"/>
        </a:defRPr>
      </a:lvl1pPr>
    </p:titleStyle>
    <p:bodyStyle>
      <a:lvl1pPr marL="712575" indent="-712575" algn="l" defTabSz="1900198" rtl="0" eaLnBrk="1" latinLnBrk="1" hangingPunct="1">
        <a:spcBef>
          <a:spcPct val="20000"/>
        </a:spcBef>
        <a:buFont typeface="Arial" pitchFamily="34" charset="0"/>
        <a:buChar char="•"/>
        <a:defRPr sz="6651" kern="1200">
          <a:solidFill>
            <a:schemeClr val="tx1"/>
          </a:solidFill>
          <a:latin typeface="+mn-lt"/>
          <a:ea typeface="+mn-ea"/>
          <a:cs typeface="+mn-cs"/>
        </a:defRPr>
      </a:lvl1pPr>
      <a:lvl2pPr marL="1543910" indent="-593811" algn="l" defTabSz="1900198" rtl="0" eaLnBrk="1" latinLnBrk="1" hangingPunct="1">
        <a:spcBef>
          <a:spcPct val="20000"/>
        </a:spcBef>
        <a:buFont typeface="Arial" pitchFamily="34" charset="0"/>
        <a:buChar char="–"/>
        <a:defRPr sz="5818" kern="1200">
          <a:solidFill>
            <a:schemeClr val="tx1"/>
          </a:solidFill>
          <a:latin typeface="+mn-lt"/>
          <a:ea typeface="+mn-ea"/>
          <a:cs typeface="+mn-cs"/>
        </a:defRPr>
      </a:lvl2pPr>
      <a:lvl3pPr marL="2375247" indent="-475049" algn="l" defTabSz="1900198" rtl="0" eaLnBrk="1" latinLnBrk="1" hangingPunct="1">
        <a:spcBef>
          <a:spcPct val="20000"/>
        </a:spcBef>
        <a:buFont typeface="Arial" pitchFamily="34" charset="0"/>
        <a:buChar char="•"/>
        <a:defRPr sz="4988" kern="1200">
          <a:solidFill>
            <a:schemeClr val="tx1"/>
          </a:solidFill>
          <a:latin typeface="+mn-lt"/>
          <a:ea typeface="+mn-ea"/>
          <a:cs typeface="+mn-cs"/>
        </a:defRPr>
      </a:lvl3pPr>
      <a:lvl4pPr marL="3325346"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4pPr>
      <a:lvl5pPr marL="4275444"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5pPr>
      <a:lvl6pPr marL="5225543"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6pPr>
      <a:lvl7pPr marL="6175642"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7pPr>
      <a:lvl8pPr marL="7125742"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8pPr>
      <a:lvl9pPr marL="8075839"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9pPr>
    </p:bodyStyle>
    <p:otherStyle>
      <a:defPPr>
        <a:defRPr lang="ko-KR"/>
      </a:defPPr>
      <a:lvl1pPr marL="0" algn="l" defTabSz="1900198" rtl="0" eaLnBrk="1" latinLnBrk="1" hangingPunct="1">
        <a:defRPr sz="3741" kern="1200">
          <a:solidFill>
            <a:schemeClr val="tx1"/>
          </a:solidFill>
          <a:latin typeface="+mn-lt"/>
          <a:ea typeface="+mn-ea"/>
          <a:cs typeface="+mn-cs"/>
        </a:defRPr>
      </a:lvl1pPr>
      <a:lvl2pPr marL="950099" algn="l" defTabSz="1900198" rtl="0" eaLnBrk="1" latinLnBrk="1" hangingPunct="1">
        <a:defRPr sz="3741" kern="1200">
          <a:solidFill>
            <a:schemeClr val="tx1"/>
          </a:solidFill>
          <a:latin typeface="+mn-lt"/>
          <a:ea typeface="+mn-ea"/>
          <a:cs typeface="+mn-cs"/>
        </a:defRPr>
      </a:lvl2pPr>
      <a:lvl3pPr marL="1900198" algn="l" defTabSz="1900198" rtl="0" eaLnBrk="1" latinLnBrk="1" hangingPunct="1">
        <a:defRPr sz="3741" kern="1200">
          <a:solidFill>
            <a:schemeClr val="tx1"/>
          </a:solidFill>
          <a:latin typeface="+mn-lt"/>
          <a:ea typeface="+mn-ea"/>
          <a:cs typeface="+mn-cs"/>
        </a:defRPr>
      </a:lvl3pPr>
      <a:lvl4pPr marL="2850296" algn="l" defTabSz="1900198" rtl="0" eaLnBrk="1" latinLnBrk="1" hangingPunct="1">
        <a:defRPr sz="3741" kern="1200">
          <a:solidFill>
            <a:schemeClr val="tx1"/>
          </a:solidFill>
          <a:latin typeface="+mn-lt"/>
          <a:ea typeface="+mn-ea"/>
          <a:cs typeface="+mn-cs"/>
        </a:defRPr>
      </a:lvl4pPr>
      <a:lvl5pPr marL="3800395" algn="l" defTabSz="1900198" rtl="0" eaLnBrk="1" latinLnBrk="1" hangingPunct="1">
        <a:defRPr sz="3741" kern="1200">
          <a:solidFill>
            <a:schemeClr val="tx1"/>
          </a:solidFill>
          <a:latin typeface="+mn-lt"/>
          <a:ea typeface="+mn-ea"/>
          <a:cs typeface="+mn-cs"/>
        </a:defRPr>
      </a:lvl5pPr>
      <a:lvl6pPr marL="4750494" algn="l" defTabSz="1900198" rtl="0" eaLnBrk="1" latinLnBrk="1" hangingPunct="1">
        <a:defRPr sz="3741" kern="1200">
          <a:solidFill>
            <a:schemeClr val="tx1"/>
          </a:solidFill>
          <a:latin typeface="+mn-lt"/>
          <a:ea typeface="+mn-ea"/>
          <a:cs typeface="+mn-cs"/>
        </a:defRPr>
      </a:lvl6pPr>
      <a:lvl7pPr marL="5700594" algn="l" defTabSz="1900198" rtl="0" eaLnBrk="1" latinLnBrk="1" hangingPunct="1">
        <a:defRPr sz="3741" kern="1200">
          <a:solidFill>
            <a:schemeClr val="tx1"/>
          </a:solidFill>
          <a:latin typeface="+mn-lt"/>
          <a:ea typeface="+mn-ea"/>
          <a:cs typeface="+mn-cs"/>
        </a:defRPr>
      </a:lvl7pPr>
      <a:lvl8pPr marL="6650691" algn="l" defTabSz="1900198" rtl="0" eaLnBrk="1" latinLnBrk="1" hangingPunct="1">
        <a:defRPr sz="3741" kern="1200">
          <a:solidFill>
            <a:schemeClr val="tx1"/>
          </a:solidFill>
          <a:latin typeface="+mn-lt"/>
          <a:ea typeface="+mn-ea"/>
          <a:cs typeface="+mn-cs"/>
        </a:defRPr>
      </a:lvl8pPr>
      <a:lvl9pPr marL="7600790" algn="l" defTabSz="1900198" rtl="0" eaLnBrk="1" latinLnBrk="1" hangingPunct="1">
        <a:defRPr sz="374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5"/>
          <p:cNvSpPr>
            <a:spLocks noGrp="1" noChangeArrowheads="1"/>
          </p:cNvSpPr>
          <p:nvPr>
            <p:ph type="sldNum" sz="quarter" idx="4"/>
          </p:nvPr>
        </p:nvSpPr>
        <p:spPr bwMode="auto">
          <a:xfrm>
            <a:off x="5617059" y="10283102"/>
            <a:ext cx="1827689" cy="356288"/>
          </a:xfrm>
          <a:prstGeom prst="rect">
            <a:avLst/>
          </a:prstGeom>
          <a:noFill/>
          <a:ln w="9525">
            <a:noFill/>
            <a:miter lim="800000"/>
            <a:headEnd/>
            <a:tailEnd/>
          </a:ln>
          <a:effectLst/>
        </p:spPr>
        <p:txBody>
          <a:bodyPr vert="horz" wrap="square" lIns="0" tIns="45720" rIns="0" bIns="45720" numCol="1" anchor="b" anchorCtr="0" compatLnSpc="1">
            <a:prstTxWarp prst="textNoShape">
              <a:avLst/>
            </a:prstTxWarp>
          </a:bodyPr>
          <a:lstStyle>
            <a:lvl1pPr algn="r">
              <a:defRPr sz="900" b="1">
                <a:solidFill>
                  <a:srgbClr val="7F7F7F"/>
                </a:solidFill>
                <a:latin typeface="Avenir LT Std 35 Light" panose="020B0402020203020204" pitchFamily="34" charset="0"/>
                <a:cs typeface="Arial" panose="020B0604020202020204" pitchFamily="34" charset="0"/>
              </a:defRPr>
            </a:lvl1pPr>
          </a:lstStyle>
          <a:p>
            <a:pPr>
              <a:defRPr/>
            </a:pPr>
            <a:fld id="{490ACD8D-7E7E-41D6-B1DD-2CA01AE79627}" type="slidenum">
              <a:rPr lang="en-US" smtClean="0"/>
              <a:pPr>
                <a:defRPr/>
              </a:pPr>
              <a:t>‹#›</a:t>
            </a:fld>
            <a:endParaRPr lang="en-US"/>
          </a:p>
        </p:txBody>
      </p:sp>
      <p:sp>
        <p:nvSpPr>
          <p:cNvPr id="7" name="Rectangle 6">
            <a:extLst>
              <a:ext uri="{FF2B5EF4-FFF2-40B4-BE49-F238E27FC236}">
                <a16:creationId xmlns:a16="http://schemas.microsoft.com/office/drawing/2014/main" id="{FB56DE1E-7BF9-4927-BCB1-ACD3938CAF90}"/>
              </a:ext>
            </a:extLst>
          </p:cNvPr>
          <p:cNvSpPr/>
          <p:nvPr userDrawn="1"/>
        </p:nvSpPr>
        <p:spPr>
          <a:xfrm>
            <a:off x="448292" y="10393378"/>
            <a:ext cx="5437931" cy="230832"/>
          </a:xfrm>
          <a:prstGeom prst="rect">
            <a:avLst/>
          </a:prstGeom>
        </p:spPr>
        <p:txBody>
          <a:bodyPr wrap="square">
            <a:spAutoFit/>
          </a:bodyPr>
          <a:lstStyle/>
          <a:p>
            <a:r>
              <a:rPr lang="en-US" sz="900" dirty="0">
                <a:solidFill>
                  <a:srgbClr val="F99E39"/>
                </a:solidFill>
                <a:latin typeface="D-DIN" panose="020B0504030202030204" pitchFamily="34" charset="0"/>
                <a:cs typeface="Sukhumvit Set" panose="02000506000000020004" pitchFamily="2" charset="-34"/>
              </a:rPr>
              <a:t>Eastern Economic Corridor (EEC)</a:t>
            </a:r>
          </a:p>
        </p:txBody>
      </p:sp>
      <p:pic>
        <p:nvPicPr>
          <p:cNvPr id="9" name="Picture 8" descr="A close up of a sign&#10;&#10;Description automatically generated">
            <a:extLst>
              <a:ext uri="{FF2B5EF4-FFF2-40B4-BE49-F238E27FC236}">
                <a16:creationId xmlns:a16="http://schemas.microsoft.com/office/drawing/2014/main" id="{7BA48C92-60E5-47EE-86DA-F59FEAFC8F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8102" y="10367015"/>
            <a:ext cx="330190" cy="205287"/>
          </a:xfrm>
          <a:prstGeom prst="rect">
            <a:avLst/>
          </a:prstGeom>
        </p:spPr>
      </p:pic>
      <p:cxnSp>
        <p:nvCxnSpPr>
          <p:cNvPr id="13" name="Straight Connector 12">
            <a:extLst>
              <a:ext uri="{FF2B5EF4-FFF2-40B4-BE49-F238E27FC236}">
                <a16:creationId xmlns:a16="http://schemas.microsoft.com/office/drawing/2014/main" id="{D13A5F9C-89A4-477D-80D0-399645014621}"/>
              </a:ext>
            </a:extLst>
          </p:cNvPr>
          <p:cNvCxnSpPr>
            <a:cxnSpLocks/>
          </p:cNvCxnSpPr>
          <p:nvPr userDrawn="1"/>
        </p:nvCxnSpPr>
        <p:spPr>
          <a:xfrm flipH="1">
            <a:off x="7232969" y="10474858"/>
            <a:ext cx="3174" cy="1293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213236"/>
      </p:ext>
    </p:extLst>
  </p:cSld>
  <p:clrMap bg1="lt1" tx1="dk1" bg2="lt2" tx2="dk2" accent1="accent1" accent2="accent2" accent3="accent3" accent4="accent4" accent5="accent5" accent6="accent6" hlink="hlink" folHlink="folHlink"/>
  <p:sldLayoutIdLst>
    <p:sldLayoutId id="2147483699" r:id="rId1"/>
    <p:sldLayoutId id="2147483698" r:id="rId2"/>
  </p:sldLayoutIdLst>
  <p:hf hdr="0" ftr="0" dt="0"/>
  <p:txStyles>
    <p:titleStyle>
      <a:lvl1pPr algn="l" defTabSz="1425184" rtl="0" eaLnBrk="1" latinLnBrk="0" hangingPunct="1">
        <a:lnSpc>
          <a:spcPct val="90000"/>
        </a:lnSpc>
        <a:spcBef>
          <a:spcPct val="0"/>
        </a:spcBef>
        <a:buNone/>
        <a:defRPr sz="6858" kern="1200">
          <a:solidFill>
            <a:schemeClr val="tx1"/>
          </a:solidFill>
          <a:latin typeface="+mj-lt"/>
          <a:ea typeface="+mj-ea"/>
          <a:cs typeface="+mj-cs"/>
        </a:defRPr>
      </a:lvl1pPr>
    </p:titleStyle>
    <p:bodyStyle>
      <a:lvl1pPr marL="356296" indent="-356296" algn="l" defTabSz="1425184" rtl="0" eaLnBrk="1" latinLnBrk="0" hangingPunct="1">
        <a:lnSpc>
          <a:spcPct val="90000"/>
        </a:lnSpc>
        <a:spcBef>
          <a:spcPts val="1559"/>
        </a:spcBef>
        <a:buFont typeface="Arial" panose="020B0604020202020204" pitchFamily="34" charset="0"/>
        <a:buChar char="•"/>
        <a:defRPr sz="4364" kern="1200">
          <a:solidFill>
            <a:schemeClr val="tx1"/>
          </a:solidFill>
          <a:latin typeface="+mn-lt"/>
          <a:ea typeface="+mn-ea"/>
          <a:cs typeface="+mn-cs"/>
        </a:defRPr>
      </a:lvl1pPr>
      <a:lvl2pPr marL="1068888" indent="-356296" algn="l" defTabSz="1425184" rtl="0" eaLnBrk="1" latinLnBrk="0" hangingPunct="1">
        <a:lnSpc>
          <a:spcPct val="90000"/>
        </a:lnSpc>
        <a:spcBef>
          <a:spcPts val="779"/>
        </a:spcBef>
        <a:buFont typeface="Arial" panose="020B0604020202020204" pitchFamily="34" charset="0"/>
        <a:buChar char="•"/>
        <a:defRPr sz="3741" kern="1200">
          <a:solidFill>
            <a:schemeClr val="tx1"/>
          </a:solidFill>
          <a:latin typeface="+mn-lt"/>
          <a:ea typeface="+mn-ea"/>
          <a:cs typeface="+mn-cs"/>
        </a:defRPr>
      </a:lvl2pPr>
      <a:lvl3pPr marL="1781480" indent="-356296" algn="l" defTabSz="1425184" rtl="0" eaLnBrk="1" latinLnBrk="0" hangingPunct="1">
        <a:lnSpc>
          <a:spcPct val="90000"/>
        </a:lnSpc>
        <a:spcBef>
          <a:spcPts val="779"/>
        </a:spcBef>
        <a:buFont typeface="Arial" panose="020B0604020202020204" pitchFamily="34" charset="0"/>
        <a:buChar char="•"/>
        <a:defRPr sz="3117" kern="1200">
          <a:solidFill>
            <a:schemeClr val="tx1"/>
          </a:solidFill>
          <a:latin typeface="+mn-lt"/>
          <a:ea typeface="+mn-ea"/>
          <a:cs typeface="+mn-cs"/>
        </a:defRPr>
      </a:lvl3pPr>
      <a:lvl4pPr marL="2494072" indent="-356296" algn="l" defTabSz="1425184" rtl="0" eaLnBrk="1" latinLnBrk="0" hangingPunct="1">
        <a:lnSpc>
          <a:spcPct val="90000"/>
        </a:lnSpc>
        <a:spcBef>
          <a:spcPts val="779"/>
        </a:spcBef>
        <a:buFont typeface="Arial" panose="020B0604020202020204" pitchFamily="34" charset="0"/>
        <a:buChar char="•"/>
        <a:defRPr sz="2805" kern="1200">
          <a:solidFill>
            <a:schemeClr val="tx1"/>
          </a:solidFill>
          <a:latin typeface="+mn-lt"/>
          <a:ea typeface="+mn-ea"/>
          <a:cs typeface="+mn-cs"/>
        </a:defRPr>
      </a:lvl4pPr>
      <a:lvl5pPr marL="3206664" indent="-356296" algn="l" defTabSz="1425184" rtl="0" eaLnBrk="1" latinLnBrk="0" hangingPunct="1">
        <a:lnSpc>
          <a:spcPct val="90000"/>
        </a:lnSpc>
        <a:spcBef>
          <a:spcPts val="779"/>
        </a:spcBef>
        <a:buFont typeface="Arial" panose="020B0604020202020204" pitchFamily="34" charset="0"/>
        <a:buChar char="•"/>
        <a:defRPr sz="2805" kern="1200">
          <a:solidFill>
            <a:schemeClr val="tx1"/>
          </a:solidFill>
          <a:latin typeface="+mn-lt"/>
          <a:ea typeface="+mn-ea"/>
          <a:cs typeface="+mn-cs"/>
        </a:defRPr>
      </a:lvl5pPr>
      <a:lvl6pPr marL="3919256" indent="-356296" algn="l" defTabSz="1425184" rtl="0" eaLnBrk="1" latinLnBrk="0" hangingPunct="1">
        <a:lnSpc>
          <a:spcPct val="90000"/>
        </a:lnSpc>
        <a:spcBef>
          <a:spcPts val="779"/>
        </a:spcBef>
        <a:buFont typeface="Arial" panose="020B0604020202020204" pitchFamily="34" charset="0"/>
        <a:buChar char="•"/>
        <a:defRPr sz="2805" kern="1200">
          <a:solidFill>
            <a:schemeClr val="tx1"/>
          </a:solidFill>
          <a:latin typeface="+mn-lt"/>
          <a:ea typeface="+mn-ea"/>
          <a:cs typeface="+mn-cs"/>
        </a:defRPr>
      </a:lvl6pPr>
      <a:lvl7pPr marL="4631847" indent="-356296" algn="l" defTabSz="1425184" rtl="0" eaLnBrk="1" latinLnBrk="0" hangingPunct="1">
        <a:lnSpc>
          <a:spcPct val="90000"/>
        </a:lnSpc>
        <a:spcBef>
          <a:spcPts val="779"/>
        </a:spcBef>
        <a:buFont typeface="Arial" panose="020B0604020202020204" pitchFamily="34" charset="0"/>
        <a:buChar char="•"/>
        <a:defRPr sz="2805" kern="1200">
          <a:solidFill>
            <a:schemeClr val="tx1"/>
          </a:solidFill>
          <a:latin typeface="+mn-lt"/>
          <a:ea typeface="+mn-ea"/>
          <a:cs typeface="+mn-cs"/>
        </a:defRPr>
      </a:lvl7pPr>
      <a:lvl8pPr marL="5344439" indent="-356296" algn="l" defTabSz="1425184" rtl="0" eaLnBrk="1" latinLnBrk="0" hangingPunct="1">
        <a:lnSpc>
          <a:spcPct val="90000"/>
        </a:lnSpc>
        <a:spcBef>
          <a:spcPts val="779"/>
        </a:spcBef>
        <a:buFont typeface="Arial" panose="020B0604020202020204" pitchFamily="34" charset="0"/>
        <a:buChar char="•"/>
        <a:defRPr sz="2805" kern="1200">
          <a:solidFill>
            <a:schemeClr val="tx1"/>
          </a:solidFill>
          <a:latin typeface="+mn-lt"/>
          <a:ea typeface="+mn-ea"/>
          <a:cs typeface="+mn-cs"/>
        </a:defRPr>
      </a:lvl8pPr>
      <a:lvl9pPr marL="6057031" indent="-356296" algn="l" defTabSz="1425184" rtl="0" eaLnBrk="1" latinLnBrk="0" hangingPunct="1">
        <a:lnSpc>
          <a:spcPct val="90000"/>
        </a:lnSpc>
        <a:spcBef>
          <a:spcPts val="779"/>
        </a:spcBef>
        <a:buFont typeface="Arial" panose="020B0604020202020204" pitchFamily="34" charset="0"/>
        <a:buChar char="•"/>
        <a:defRPr sz="2805" kern="1200">
          <a:solidFill>
            <a:schemeClr val="tx1"/>
          </a:solidFill>
          <a:latin typeface="+mn-lt"/>
          <a:ea typeface="+mn-ea"/>
          <a:cs typeface="+mn-cs"/>
        </a:defRPr>
      </a:lvl9pPr>
    </p:bodyStyle>
    <p:otherStyle>
      <a:defPPr>
        <a:defRPr lang="en-US"/>
      </a:defPPr>
      <a:lvl1pPr marL="0" algn="l" defTabSz="1425184" rtl="0" eaLnBrk="1" latinLnBrk="0" hangingPunct="1">
        <a:defRPr sz="2805" kern="1200">
          <a:solidFill>
            <a:schemeClr val="tx1"/>
          </a:solidFill>
          <a:latin typeface="+mn-lt"/>
          <a:ea typeface="+mn-ea"/>
          <a:cs typeface="+mn-cs"/>
        </a:defRPr>
      </a:lvl1pPr>
      <a:lvl2pPr marL="712592" algn="l" defTabSz="1425184" rtl="0" eaLnBrk="1" latinLnBrk="0" hangingPunct="1">
        <a:defRPr sz="2805" kern="1200">
          <a:solidFill>
            <a:schemeClr val="tx1"/>
          </a:solidFill>
          <a:latin typeface="+mn-lt"/>
          <a:ea typeface="+mn-ea"/>
          <a:cs typeface="+mn-cs"/>
        </a:defRPr>
      </a:lvl2pPr>
      <a:lvl3pPr marL="1425184" algn="l" defTabSz="1425184" rtl="0" eaLnBrk="1" latinLnBrk="0" hangingPunct="1">
        <a:defRPr sz="2805" kern="1200">
          <a:solidFill>
            <a:schemeClr val="tx1"/>
          </a:solidFill>
          <a:latin typeface="+mn-lt"/>
          <a:ea typeface="+mn-ea"/>
          <a:cs typeface="+mn-cs"/>
        </a:defRPr>
      </a:lvl3pPr>
      <a:lvl4pPr marL="2137776" algn="l" defTabSz="1425184" rtl="0" eaLnBrk="1" latinLnBrk="0" hangingPunct="1">
        <a:defRPr sz="2805" kern="1200">
          <a:solidFill>
            <a:schemeClr val="tx1"/>
          </a:solidFill>
          <a:latin typeface="+mn-lt"/>
          <a:ea typeface="+mn-ea"/>
          <a:cs typeface="+mn-cs"/>
        </a:defRPr>
      </a:lvl4pPr>
      <a:lvl5pPr marL="2850368" algn="l" defTabSz="1425184" rtl="0" eaLnBrk="1" latinLnBrk="0" hangingPunct="1">
        <a:defRPr sz="2805" kern="1200">
          <a:solidFill>
            <a:schemeClr val="tx1"/>
          </a:solidFill>
          <a:latin typeface="+mn-lt"/>
          <a:ea typeface="+mn-ea"/>
          <a:cs typeface="+mn-cs"/>
        </a:defRPr>
      </a:lvl5pPr>
      <a:lvl6pPr marL="3562960" algn="l" defTabSz="1425184" rtl="0" eaLnBrk="1" latinLnBrk="0" hangingPunct="1">
        <a:defRPr sz="2805" kern="1200">
          <a:solidFill>
            <a:schemeClr val="tx1"/>
          </a:solidFill>
          <a:latin typeface="+mn-lt"/>
          <a:ea typeface="+mn-ea"/>
          <a:cs typeface="+mn-cs"/>
        </a:defRPr>
      </a:lvl6pPr>
      <a:lvl7pPr marL="4275552" algn="l" defTabSz="1425184" rtl="0" eaLnBrk="1" latinLnBrk="0" hangingPunct="1">
        <a:defRPr sz="2805" kern="1200">
          <a:solidFill>
            <a:schemeClr val="tx1"/>
          </a:solidFill>
          <a:latin typeface="+mn-lt"/>
          <a:ea typeface="+mn-ea"/>
          <a:cs typeface="+mn-cs"/>
        </a:defRPr>
      </a:lvl7pPr>
      <a:lvl8pPr marL="4988143" algn="l" defTabSz="1425184" rtl="0" eaLnBrk="1" latinLnBrk="0" hangingPunct="1">
        <a:defRPr sz="2805" kern="1200">
          <a:solidFill>
            <a:schemeClr val="tx1"/>
          </a:solidFill>
          <a:latin typeface="+mn-lt"/>
          <a:ea typeface="+mn-ea"/>
          <a:cs typeface="+mn-cs"/>
        </a:defRPr>
      </a:lvl8pPr>
      <a:lvl9pPr marL="5700735" algn="l" defTabSz="1425184" rtl="0" eaLnBrk="1" latinLnBrk="0" hangingPunct="1">
        <a:defRPr sz="28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8F1DE0-FDED-8041-A746-B67022DE10FC}"/>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pPr defTabSz="1900198" latinLnBrk="1"/>
            <a:fld id="{37B19F34-13EC-E643-8DAE-95E5E8B33547}" type="slidenum">
              <a:rPr lang="en-US" smtClean="0">
                <a:solidFill>
                  <a:prstClr val="white"/>
                </a:solidFill>
              </a:rPr>
              <a:pPr defTabSz="1900198" latinLnBrk="1"/>
              <a:t>‹#›</a:t>
            </a:fld>
            <a:endParaRPr lang="en-US">
              <a:solidFill>
                <a:prstClr val="white"/>
              </a:solidFill>
            </a:endParaRPr>
          </a:p>
        </p:txBody>
      </p:sp>
      <p:sp>
        <p:nvSpPr>
          <p:cNvPr id="3" name="Rectangle 4">
            <a:extLst>
              <a:ext uri="{FF2B5EF4-FFF2-40B4-BE49-F238E27FC236}">
                <a16:creationId xmlns:a16="http://schemas.microsoft.com/office/drawing/2014/main" id="{60E63B65-3553-43A8-B3E9-BED46B391E00}"/>
              </a:ext>
            </a:extLst>
          </p:cNvPr>
          <p:cNvSpPr txBox="1">
            <a:spLocks noChangeArrowheads="1"/>
          </p:cNvSpPr>
          <p:nvPr userDrawn="1"/>
        </p:nvSpPr>
        <p:spPr>
          <a:xfrm>
            <a:off x="63024" y="10213587"/>
            <a:ext cx="4222591" cy="356288"/>
          </a:xfrm>
          <a:prstGeom prst="rect">
            <a:avLst/>
          </a:prstGeom>
          <a:ln/>
        </p:spPr>
        <p:txBody>
          <a:bodyPr anchor="t"/>
          <a:lstStyle>
            <a:defPPr>
              <a:defRPr lang="en-US"/>
            </a:defPPr>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425184" rtl="0" eaLnBrk="1" fontAlgn="auto" latinLnBrk="0" hangingPunct="1">
              <a:lnSpc>
                <a:spcPct val="90000"/>
              </a:lnSpc>
              <a:spcBef>
                <a:spcPts val="1559"/>
              </a:spcBef>
              <a:spcAft>
                <a:spcPts val="0"/>
              </a:spcAft>
              <a:buClrTx/>
              <a:buSzTx/>
              <a:buFont typeface="Arial" panose="020B0604020202020204" pitchFamily="34" charset="0"/>
              <a:buNone/>
              <a:tabLst/>
              <a:defRPr/>
            </a:pPr>
            <a:r>
              <a:rPr kumimoji="0" lang="en-US" sz="1637" b="0" i="0" u="none" strike="noStrike" kern="1200" cap="none" spc="0" normalizeH="0" baseline="0" noProof="0">
                <a:ln>
                  <a:noFill/>
                </a:ln>
                <a:solidFill>
                  <a:prstClr val="white">
                    <a:lumMod val="50000"/>
                  </a:prstClr>
                </a:solidFill>
                <a:effectLst/>
                <a:uLnTx/>
                <a:uFillTx/>
                <a:latin typeface="Arial" charset="0"/>
                <a:ea typeface="+mn-ea"/>
                <a:cs typeface="+mn-cs"/>
              </a:rPr>
              <a:t>Highly Confidential. Copyright © 2020  FRONTIS  All rights reserved.</a:t>
            </a:r>
          </a:p>
        </p:txBody>
      </p:sp>
      <p:sp>
        <p:nvSpPr>
          <p:cNvPr id="4" name="Rectangle 4">
            <a:extLst>
              <a:ext uri="{FF2B5EF4-FFF2-40B4-BE49-F238E27FC236}">
                <a16:creationId xmlns:a16="http://schemas.microsoft.com/office/drawing/2014/main" id="{081CB4F7-11CF-4B7E-B224-31F8D49C641A}"/>
              </a:ext>
            </a:extLst>
          </p:cNvPr>
          <p:cNvSpPr txBox="1">
            <a:spLocks noChangeArrowheads="1"/>
          </p:cNvSpPr>
          <p:nvPr userDrawn="1"/>
        </p:nvSpPr>
        <p:spPr>
          <a:xfrm>
            <a:off x="3547990" y="10213587"/>
            <a:ext cx="1843167" cy="356288"/>
          </a:xfrm>
          <a:prstGeom prst="rect">
            <a:avLst/>
          </a:prstGeom>
          <a:ln/>
        </p:spPr>
        <p:txBody>
          <a:bodyPr anchor="t"/>
          <a:lstStyle>
            <a:defPPr>
              <a:defRPr lang="en-US"/>
            </a:defPPr>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425184" rtl="0" eaLnBrk="1" fontAlgn="auto" latinLnBrk="0" hangingPunct="1">
              <a:lnSpc>
                <a:spcPct val="90000"/>
              </a:lnSpc>
              <a:spcBef>
                <a:spcPts val="1559"/>
              </a:spcBef>
              <a:spcAft>
                <a:spcPts val="0"/>
              </a:spcAft>
              <a:buClrTx/>
              <a:buSzTx/>
              <a:buFont typeface="Arial" panose="020B0604020202020204" pitchFamily="34" charset="0"/>
              <a:buNone/>
              <a:tabLst/>
              <a:defRPr/>
            </a:pPr>
            <a:r>
              <a:rPr kumimoji="0" lang="en-US" sz="1637" b="0" i="0" u="none" strike="noStrike" kern="1200" cap="none" spc="0" normalizeH="0" baseline="0" noProof="0">
                <a:ln>
                  <a:noFill/>
                </a:ln>
                <a:solidFill>
                  <a:prstClr val="white">
                    <a:lumMod val="50000"/>
                  </a:prstClr>
                </a:solidFill>
                <a:effectLst/>
                <a:uLnTx/>
                <a:uFillTx/>
                <a:latin typeface="Arial" charset="0"/>
                <a:ea typeface="+mn-ea"/>
                <a:cs typeface="+mn-cs"/>
              </a:rPr>
              <a:t>www.</a:t>
            </a:r>
            <a:r>
              <a:rPr kumimoji="0" lang="en-US" sz="1637" b="1" i="0" u="none" strike="noStrike" kern="1200" cap="none" spc="0" normalizeH="0" baseline="0" noProof="0">
                <a:ln>
                  <a:noFill/>
                </a:ln>
                <a:solidFill>
                  <a:prstClr val="black">
                    <a:lumMod val="65000"/>
                    <a:lumOff val="35000"/>
                  </a:prstClr>
                </a:solidFill>
                <a:effectLst/>
                <a:uLnTx/>
                <a:uFillTx/>
                <a:latin typeface="Arial" charset="0"/>
                <a:ea typeface="+mn-ea"/>
                <a:cs typeface="+mn-cs"/>
              </a:rPr>
              <a:t>frontis</a:t>
            </a:r>
            <a:r>
              <a:rPr kumimoji="0" lang="en-US" sz="1637" b="0" i="0" u="none" strike="noStrike" kern="1200" cap="none" spc="0" normalizeH="0" baseline="0" noProof="0">
                <a:ln>
                  <a:noFill/>
                </a:ln>
                <a:solidFill>
                  <a:prstClr val="white">
                    <a:lumMod val="50000"/>
                  </a:prstClr>
                </a:solidFill>
                <a:effectLst/>
                <a:uLnTx/>
                <a:uFillTx/>
                <a:latin typeface="Arial" charset="0"/>
                <a:ea typeface="+mn-ea"/>
                <a:cs typeface="+mn-cs"/>
              </a:rPr>
              <a:t>company.com</a:t>
            </a:r>
          </a:p>
        </p:txBody>
      </p:sp>
    </p:spTree>
    <p:extLst>
      <p:ext uri="{BB962C8B-B14F-4D97-AF65-F5344CB8AC3E}">
        <p14:creationId xmlns:p14="http://schemas.microsoft.com/office/powerpoint/2010/main" val="19578963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hdr="0" ftr="0" dt="0"/>
  <p:txStyles>
    <p:titleStyle>
      <a:lvl1pPr algn="ctr" defTabSz="1900198" rtl="0" eaLnBrk="1" latinLnBrk="1" hangingPunct="1">
        <a:spcBef>
          <a:spcPct val="0"/>
        </a:spcBef>
        <a:buNone/>
        <a:defRPr sz="9144" kern="1200">
          <a:solidFill>
            <a:schemeClr val="tx1"/>
          </a:solidFill>
          <a:latin typeface="+mj-lt"/>
          <a:ea typeface="+mj-ea"/>
          <a:cs typeface="+mj-cs"/>
        </a:defRPr>
      </a:lvl1pPr>
    </p:titleStyle>
    <p:bodyStyle>
      <a:lvl1pPr marL="712575" indent="-712575" algn="l" defTabSz="1900198" rtl="0" eaLnBrk="1" latinLnBrk="1" hangingPunct="1">
        <a:spcBef>
          <a:spcPct val="20000"/>
        </a:spcBef>
        <a:buFont typeface="Arial" pitchFamily="34" charset="0"/>
        <a:buChar char="•"/>
        <a:defRPr sz="6651" kern="1200">
          <a:solidFill>
            <a:schemeClr val="tx1"/>
          </a:solidFill>
          <a:latin typeface="+mn-lt"/>
          <a:ea typeface="+mn-ea"/>
          <a:cs typeface="+mn-cs"/>
        </a:defRPr>
      </a:lvl1pPr>
      <a:lvl2pPr marL="1543910" indent="-593811" algn="l" defTabSz="1900198" rtl="0" eaLnBrk="1" latinLnBrk="1" hangingPunct="1">
        <a:spcBef>
          <a:spcPct val="20000"/>
        </a:spcBef>
        <a:buFont typeface="Arial" pitchFamily="34" charset="0"/>
        <a:buChar char="–"/>
        <a:defRPr sz="5818" kern="1200">
          <a:solidFill>
            <a:schemeClr val="tx1"/>
          </a:solidFill>
          <a:latin typeface="+mn-lt"/>
          <a:ea typeface="+mn-ea"/>
          <a:cs typeface="+mn-cs"/>
        </a:defRPr>
      </a:lvl2pPr>
      <a:lvl3pPr marL="2375247" indent="-475049" algn="l" defTabSz="1900198" rtl="0" eaLnBrk="1" latinLnBrk="1" hangingPunct="1">
        <a:spcBef>
          <a:spcPct val="20000"/>
        </a:spcBef>
        <a:buFont typeface="Arial" pitchFamily="34" charset="0"/>
        <a:buChar char="•"/>
        <a:defRPr sz="4988" kern="1200">
          <a:solidFill>
            <a:schemeClr val="tx1"/>
          </a:solidFill>
          <a:latin typeface="+mn-lt"/>
          <a:ea typeface="+mn-ea"/>
          <a:cs typeface="+mn-cs"/>
        </a:defRPr>
      </a:lvl3pPr>
      <a:lvl4pPr marL="3325346"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4pPr>
      <a:lvl5pPr marL="4275444"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5pPr>
      <a:lvl6pPr marL="5225543"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6pPr>
      <a:lvl7pPr marL="6175642"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7pPr>
      <a:lvl8pPr marL="7125742"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8pPr>
      <a:lvl9pPr marL="8075839"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9pPr>
    </p:bodyStyle>
    <p:otherStyle>
      <a:defPPr>
        <a:defRPr lang="ko-KR"/>
      </a:defPPr>
      <a:lvl1pPr marL="0" algn="l" defTabSz="1900198" rtl="0" eaLnBrk="1" latinLnBrk="1" hangingPunct="1">
        <a:defRPr sz="3741" kern="1200">
          <a:solidFill>
            <a:schemeClr val="tx1"/>
          </a:solidFill>
          <a:latin typeface="+mn-lt"/>
          <a:ea typeface="+mn-ea"/>
          <a:cs typeface="+mn-cs"/>
        </a:defRPr>
      </a:lvl1pPr>
      <a:lvl2pPr marL="950099" algn="l" defTabSz="1900198" rtl="0" eaLnBrk="1" latinLnBrk="1" hangingPunct="1">
        <a:defRPr sz="3741" kern="1200">
          <a:solidFill>
            <a:schemeClr val="tx1"/>
          </a:solidFill>
          <a:latin typeface="+mn-lt"/>
          <a:ea typeface="+mn-ea"/>
          <a:cs typeface="+mn-cs"/>
        </a:defRPr>
      </a:lvl2pPr>
      <a:lvl3pPr marL="1900198" algn="l" defTabSz="1900198" rtl="0" eaLnBrk="1" latinLnBrk="1" hangingPunct="1">
        <a:defRPr sz="3741" kern="1200">
          <a:solidFill>
            <a:schemeClr val="tx1"/>
          </a:solidFill>
          <a:latin typeface="+mn-lt"/>
          <a:ea typeface="+mn-ea"/>
          <a:cs typeface="+mn-cs"/>
        </a:defRPr>
      </a:lvl3pPr>
      <a:lvl4pPr marL="2850296" algn="l" defTabSz="1900198" rtl="0" eaLnBrk="1" latinLnBrk="1" hangingPunct="1">
        <a:defRPr sz="3741" kern="1200">
          <a:solidFill>
            <a:schemeClr val="tx1"/>
          </a:solidFill>
          <a:latin typeface="+mn-lt"/>
          <a:ea typeface="+mn-ea"/>
          <a:cs typeface="+mn-cs"/>
        </a:defRPr>
      </a:lvl4pPr>
      <a:lvl5pPr marL="3800395" algn="l" defTabSz="1900198" rtl="0" eaLnBrk="1" latinLnBrk="1" hangingPunct="1">
        <a:defRPr sz="3741" kern="1200">
          <a:solidFill>
            <a:schemeClr val="tx1"/>
          </a:solidFill>
          <a:latin typeface="+mn-lt"/>
          <a:ea typeface="+mn-ea"/>
          <a:cs typeface="+mn-cs"/>
        </a:defRPr>
      </a:lvl5pPr>
      <a:lvl6pPr marL="4750494" algn="l" defTabSz="1900198" rtl="0" eaLnBrk="1" latinLnBrk="1" hangingPunct="1">
        <a:defRPr sz="3741" kern="1200">
          <a:solidFill>
            <a:schemeClr val="tx1"/>
          </a:solidFill>
          <a:latin typeface="+mn-lt"/>
          <a:ea typeface="+mn-ea"/>
          <a:cs typeface="+mn-cs"/>
        </a:defRPr>
      </a:lvl6pPr>
      <a:lvl7pPr marL="5700594" algn="l" defTabSz="1900198" rtl="0" eaLnBrk="1" latinLnBrk="1" hangingPunct="1">
        <a:defRPr sz="3741" kern="1200">
          <a:solidFill>
            <a:schemeClr val="tx1"/>
          </a:solidFill>
          <a:latin typeface="+mn-lt"/>
          <a:ea typeface="+mn-ea"/>
          <a:cs typeface="+mn-cs"/>
        </a:defRPr>
      </a:lvl7pPr>
      <a:lvl8pPr marL="6650691" algn="l" defTabSz="1900198" rtl="0" eaLnBrk="1" latinLnBrk="1" hangingPunct="1">
        <a:defRPr sz="3741" kern="1200">
          <a:solidFill>
            <a:schemeClr val="tx1"/>
          </a:solidFill>
          <a:latin typeface="+mn-lt"/>
          <a:ea typeface="+mn-ea"/>
          <a:cs typeface="+mn-cs"/>
        </a:defRPr>
      </a:lvl8pPr>
      <a:lvl9pPr marL="7600790" algn="l" defTabSz="1900198" rtl="0" eaLnBrk="1" latinLnBrk="1" hangingPunct="1">
        <a:defRPr sz="374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8F1DE0-FDED-8041-A746-B67022DE10FC}"/>
              </a:ext>
            </a:extLst>
          </p:cNvPr>
          <p:cNvSpPr>
            <a:spLocks noGrp="1"/>
          </p:cNvSpPr>
          <p:nvPr>
            <p:ph type="sldNum" sz="quarter" idx="4"/>
          </p:nvPr>
        </p:nvSpPr>
        <p:spPr>
          <a:xfrm>
            <a:off x="5131385" y="9705557"/>
            <a:ext cx="1701641" cy="570720"/>
          </a:xfrm>
          <a:prstGeom prst="rect">
            <a:avLst/>
          </a:prstGeom>
        </p:spPr>
        <p:txBody>
          <a:bodyPr vert="horz" lIns="91440" tIns="45720" rIns="91440" bIns="45720" rtlCol="0" anchor="ctr"/>
          <a:lstStyle>
            <a:lvl1pPr algn="r">
              <a:defRPr sz="2494">
                <a:solidFill>
                  <a:schemeClr val="bg1"/>
                </a:solidFill>
              </a:defRPr>
            </a:lvl1pPr>
          </a:lstStyle>
          <a:p>
            <a:fld id="{37B19F34-13EC-E643-8DAE-95E5E8B33547}" type="slidenum">
              <a:rPr lang="en-US" smtClean="0"/>
              <a:pPr/>
              <a:t>‹#›</a:t>
            </a:fld>
            <a:endParaRPr lang="en-US"/>
          </a:p>
        </p:txBody>
      </p:sp>
    </p:spTree>
    <p:extLst>
      <p:ext uri="{BB962C8B-B14F-4D97-AF65-F5344CB8AC3E}">
        <p14:creationId xmlns:p14="http://schemas.microsoft.com/office/powerpoint/2010/main" val="54392226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hf hdr="0" ftr="0" dt="0"/>
  <p:txStyles>
    <p:titleStyle>
      <a:lvl1pPr algn="ctr" defTabSz="1900198" rtl="0" eaLnBrk="1" latinLnBrk="1" hangingPunct="1">
        <a:spcBef>
          <a:spcPct val="0"/>
        </a:spcBef>
        <a:buNone/>
        <a:defRPr sz="9144" kern="1200">
          <a:solidFill>
            <a:schemeClr val="tx1"/>
          </a:solidFill>
          <a:latin typeface="+mj-lt"/>
          <a:ea typeface="+mj-ea"/>
          <a:cs typeface="+mj-cs"/>
        </a:defRPr>
      </a:lvl1pPr>
    </p:titleStyle>
    <p:bodyStyle>
      <a:lvl1pPr marL="712575" indent="-712575" algn="l" defTabSz="1900198" rtl="0" eaLnBrk="1" latinLnBrk="1" hangingPunct="1">
        <a:spcBef>
          <a:spcPct val="20000"/>
        </a:spcBef>
        <a:buFont typeface="Arial" pitchFamily="34" charset="0"/>
        <a:buChar char="•"/>
        <a:defRPr sz="6651" kern="1200">
          <a:solidFill>
            <a:schemeClr val="tx1"/>
          </a:solidFill>
          <a:latin typeface="+mn-lt"/>
          <a:ea typeface="+mn-ea"/>
          <a:cs typeface="+mn-cs"/>
        </a:defRPr>
      </a:lvl1pPr>
      <a:lvl2pPr marL="1543910" indent="-593811" algn="l" defTabSz="1900198" rtl="0" eaLnBrk="1" latinLnBrk="1" hangingPunct="1">
        <a:spcBef>
          <a:spcPct val="20000"/>
        </a:spcBef>
        <a:buFont typeface="Arial" pitchFamily="34" charset="0"/>
        <a:buChar char="–"/>
        <a:defRPr sz="5818" kern="1200">
          <a:solidFill>
            <a:schemeClr val="tx1"/>
          </a:solidFill>
          <a:latin typeface="+mn-lt"/>
          <a:ea typeface="+mn-ea"/>
          <a:cs typeface="+mn-cs"/>
        </a:defRPr>
      </a:lvl2pPr>
      <a:lvl3pPr marL="2375247" indent="-475049" algn="l" defTabSz="1900198" rtl="0" eaLnBrk="1" latinLnBrk="1" hangingPunct="1">
        <a:spcBef>
          <a:spcPct val="20000"/>
        </a:spcBef>
        <a:buFont typeface="Arial" pitchFamily="34" charset="0"/>
        <a:buChar char="•"/>
        <a:defRPr sz="4988" kern="1200">
          <a:solidFill>
            <a:schemeClr val="tx1"/>
          </a:solidFill>
          <a:latin typeface="+mn-lt"/>
          <a:ea typeface="+mn-ea"/>
          <a:cs typeface="+mn-cs"/>
        </a:defRPr>
      </a:lvl3pPr>
      <a:lvl4pPr marL="3325346"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4pPr>
      <a:lvl5pPr marL="4275444"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5pPr>
      <a:lvl6pPr marL="5225543"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6pPr>
      <a:lvl7pPr marL="6175642"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7pPr>
      <a:lvl8pPr marL="7125742"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8pPr>
      <a:lvl9pPr marL="8075839" indent="-475049" algn="l" defTabSz="1900198" rtl="0" eaLnBrk="1" latinLnBrk="1" hangingPunct="1">
        <a:spcBef>
          <a:spcPct val="20000"/>
        </a:spcBef>
        <a:buFont typeface="Arial" pitchFamily="34" charset="0"/>
        <a:buChar char="•"/>
        <a:defRPr sz="4157" kern="1200">
          <a:solidFill>
            <a:schemeClr val="tx1"/>
          </a:solidFill>
          <a:latin typeface="+mn-lt"/>
          <a:ea typeface="+mn-ea"/>
          <a:cs typeface="+mn-cs"/>
        </a:defRPr>
      </a:lvl9pPr>
    </p:bodyStyle>
    <p:otherStyle>
      <a:defPPr>
        <a:defRPr lang="ko-KR"/>
      </a:defPPr>
      <a:lvl1pPr marL="0" algn="l" defTabSz="1900198" rtl="0" eaLnBrk="1" latinLnBrk="1" hangingPunct="1">
        <a:defRPr sz="3741" kern="1200">
          <a:solidFill>
            <a:schemeClr val="tx1"/>
          </a:solidFill>
          <a:latin typeface="+mn-lt"/>
          <a:ea typeface="+mn-ea"/>
          <a:cs typeface="+mn-cs"/>
        </a:defRPr>
      </a:lvl1pPr>
      <a:lvl2pPr marL="950099" algn="l" defTabSz="1900198" rtl="0" eaLnBrk="1" latinLnBrk="1" hangingPunct="1">
        <a:defRPr sz="3741" kern="1200">
          <a:solidFill>
            <a:schemeClr val="tx1"/>
          </a:solidFill>
          <a:latin typeface="+mn-lt"/>
          <a:ea typeface="+mn-ea"/>
          <a:cs typeface="+mn-cs"/>
        </a:defRPr>
      </a:lvl2pPr>
      <a:lvl3pPr marL="1900198" algn="l" defTabSz="1900198" rtl="0" eaLnBrk="1" latinLnBrk="1" hangingPunct="1">
        <a:defRPr sz="3741" kern="1200">
          <a:solidFill>
            <a:schemeClr val="tx1"/>
          </a:solidFill>
          <a:latin typeface="+mn-lt"/>
          <a:ea typeface="+mn-ea"/>
          <a:cs typeface="+mn-cs"/>
        </a:defRPr>
      </a:lvl3pPr>
      <a:lvl4pPr marL="2850296" algn="l" defTabSz="1900198" rtl="0" eaLnBrk="1" latinLnBrk="1" hangingPunct="1">
        <a:defRPr sz="3741" kern="1200">
          <a:solidFill>
            <a:schemeClr val="tx1"/>
          </a:solidFill>
          <a:latin typeface="+mn-lt"/>
          <a:ea typeface="+mn-ea"/>
          <a:cs typeface="+mn-cs"/>
        </a:defRPr>
      </a:lvl4pPr>
      <a:lvl5pPr marL="3800395" algn="l" defTabSz="1900198" rtl="0" eaLnBrk="1" latinLnBrk="1" hangingPunct="1">
        <a:defRPr sz="3741" kern="1200">
          <a:solidFill>
            <a:schemeClr val="tx1"/>
          </a:solidFill>
          <a:latin typeface="+mn-lt"/>
          <a:ea typeface="+mn-ea"/>
          <a:cs typeface="+mn-cs"/>
        </a:defRPr>
      </a:lvl5pPr>
      <a:lvl6pPr marL="4750494" algn="l" defTabSz="1900198" rtl="0" eaLnBrk="1" latinLnBrk="1" hangingPunct="1">
        <a:defRPr sz="3741" kern="1200">
          <a:solidFill>
            <a:schemeClr val="tx1"/>
          </a:solidFill>
          <a:latin typeface="+mn-lt"/>
          <a:ea typeface="+mn-ea"/>
          <a:cs typeface="+mn-cs"/>
        </a:defRPr>
      </a:lvl6pPr>
      <a:lvl7pPr marL="5700594" algn="l" defTabSz="1900198" rtl="0" eaLnBrk="1" latinLnBrk="1" hangingPunct="1">
        <a:defRPr sz="3741" kern="1200">
          <a:solidFill>
            <a:schemeClr val="tx1"/>
          </a:solidFill>
          <a:latin typeface="+mn-lt"/>
          <a:ea typeface="+mn-ea"/>
          <a:cs typeface="+mn-cs"/>
        </a:defRPr>
      </a:lvl7pPr>
      <a:lvl8pPr marL="6650691" algn="l" defTabSz="1900198" rtl="0" eaLnBrk="1" latinLnBrk="1" hangingPunct="1">
        <a:defRPr sz="3741" kern="1200">
          <a:solidFill>
            <a:schemeClr val="tx1"/>
          </a:solidFill>
          <a:latin typeface="+mn-lt"/>
          <a:ea typeface="+mn-ea"/>
          <a:cs typeface="+mn-cs"/>
        </a:defRPr>
      </a:lvl8pPr>
      <a:lvl9pPr marL="7600790" algn="l" defTabSz="1900198" rtl="0" eaLnBrk="1" latinLnBrk="1" hangingPunct="1">
        <a:defRPr sz="37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9.emf"/><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svg"/><Relationship Id="rId21" Type="http://schemas.openxmlformats.org/officeDocument/2006/relationships/image" Target="../media/image29.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2.png"/><Relationship Id="rId5" Type="http://schemas.openxmlformats.org/officeDocument/2006/relationships/image" Target="../media/image13.sv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s>
</file>

<file path=ppt/slides/_rels/slide3.xml.rels><?xml version="1.0" encoding="UTF-8" standalone="yes"?>
<Relationships xmlns="http://schemas.openxmlformats.org/package/2006/relationships"><Relationship Id="rId13" Type="http://schemas.openxmlformats.org/officeDocument/2006/relationships/image" Target="../media/image43.svg"/><Relationship Id="rId18" Type="http://schemas.openxmlformats.org/officeDocument/2006/relationships/image" Target="../media/image48.svg"/><Relationship Id="rId26" Type="http://schemas.openxmlformats.org/officeDocument/2006/relationships/image" Target="../media/image56.svg"/><Relationship Id="rId21" Type="http://schemas.openxmlformats.org/officeDocument/2006/relationships/image" Target="../media/image51.png"/><Relationship Id="rId34" Type="http://schemas.openxmlformats.org/officeDocument/2006/relationships/image" Target="../media/image64.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38" Type="http://schemas.openxmlformats.org/officeDocument/2006/relationships/image" Target="../media/image68.svg"/><Relationship Id="rId2" Type="http://schemas.openxmlformats.org/officeDocument/2006/relationships/notesSlide" Target="../notesSlides/notesSlide2.xml"/><Relationship Id="rId16" Type="http://schemas.openxmlformats.org/officeDocument/2006/relationships/image" Target="../media/image46.svg"/><Relationship Id="rId20" Type="http://schemas.openxmlformats.org/officeDocument/2006/relationships/image" Target="../media/image50.svg"/><Relationship Id="rId29" Type="http://schemas.openxmlformats.org/officeDocument/2006/relationships/image" Target="../media/image59.png"/><Relationship Id="rId1" Type="http://schemas.openxmlformats.org/officeDocument/2006/relationships/slideLayout" Target="../slideLayouts/slideLayout9.xml"/><Relationship Id="rId6" Type="http://schemas.openxmlformats.org/officeDocument/2006/relationships/image" Target="../media/image36.png"/><Relationship Id="rId11" Type="http://schemas.openxmlformats.org/officeDocument/2006/relationships/image" Target="../media/image41.svg"/><Relationship Id="rId24" Type="http://schemas.openxmlformats.org/officeDocument/2006/relationships/image" Target="../media/image54.svg"/><Relationship Id="rId32" Type="http://schemas.openxmlformats.org/officeDocument/2006/relationships/image" Target="../media/image62.svg"/><Relationship Id="rId37" Type="http://schemas.openxmlformats.org/officeDocument/2006/relationships/image" Target="../media/image67.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svg"/><Relationship Id="rId36" Type="http://schemas.openxmlformats.org/officeDocument/2006/relationships/image" Target="../media/image66.sv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openxmlformats.org/officeDocument/2006/relationships/image" Target="../media/image34.svg"/><Relationship Id="rId9" Type="http://schemas.openxmlformats.org/officeDocument/2006/relationships/image" Target="../media/image39.svg"/><Relationship Id="rId14" Type="http://schemas.openxmlformats.org/officeDocument/2006/relationships/image" Target="../media/image44.svg"/><Relationship Id="rId22" Type="http://schemas.openxmlformats.org/officeDocument/2006/relationships/image" Target="../media/image52.svg"/><Relationship Id="rId27" Type="http://schemas.openxmlformats.org/officeDocument/2006/relationships/image" Target="../media/image57.png"/><Relationship Id="rId30" Type="http://schemas.openxmlformats.org/officeDocument/2006/relationships/image" Target="../media/image60.svg"/><Relationship Id="rId35" Type="http://schemas.openxmlformats.org/officeDocument/2006/relationships/image" Target="../media/image65.png"/><Relationship Id="rId8" Type="http://schemas.openxmlformats.org/officeDocument/2006/relationships/image" Target="../media/image38.png"/><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18" Type="http://schemas.openxmlformats.org/officeDocument/2006/relationships/image" Target="../media/image86.svg"/><Relationship Id="rId26" Type="http://schemas.openxmlformats.org/officeDocument/2006/relationships/image" Target="../media/image93.sv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85.png"/><Relationship Id="rId25" Type="http://schemas.openxmlformats.org/officeDocument/2006/relationships/image" Target="../media/image92.png"/><Relationship Id="rId2" Type="http://schemas.openxmlformats.org/officeDocument/2006/relationships/image" Target="../media/image70.png"/><Relationship Id="rId16" Type="http://schemas.openxmlformats.org/officeDocument/2006/relationships/image" Target="../media/image84.svg"/><Relationship Id="rId20" Type="http://schemas.openxmlformats.org/officeDocument/2006/relationships/image" Target="../media/image88.svg"/><Relationship Id="rId1" Type="http://schemas.openxmlformats.org/officeDocument/2006/relationships/slideLayout" Target="../slideLayouts/slideLayout9.xml"/><Relationship Id="rId6" Type="http://schemas.openxmlformats.org/officeDocument/2006/relationships/image" Target="../media/image74.svg"/><Relationship Id="rId11" Type="http://schemas.openxmlformats.org/officeDocument/2006/relationships/image" Target="../media/image79.png"/><Relationship Id="rId24" Type="http://schemas.microsoft.com/office/2007/relationships/hdphoto" Target="../media/hdphoto1.wdp"/><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5.svg"/><Relationship Id="rId10" Type="http://schemas.openxmlformats.org/officeDocument/2006/relationships/image" Target="../media/image78.svg"/><Relationship Id="rId19" Type="http://schemas.openxmlformats.org/officeDocument/2006/relationships/image" Target="../media/image87.pn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 Id="rId22" Type="http://schemas.openxmlformats.org/officeDocument/2006/relationships/image" Target="../media/image90.svg"/><Relationship Id="rId27" Type="http://schemas.openxmlformats.org/officeDocument/2006/relationships/image" Target="../media/image94.png"/></Relationships>
</file>

<file path=ppt/slides/_rels/slide6.xml.rels><?xml version="1.0" encoding="UTF-8" standalone="yes"?>
<Relationships xmlns="http://schemas.openxmlformats.org/package/2006/relationships"><Relationship Id="rId13" Type="http://schemas.openxmlformats.org/officeDocument/2006/relationships/image" Target="../media/image106.png"/><Relationship Id="rId18" Type="http://schemas.openxmlformats.org/officeDocument/2006/relationships/image" Target="../media/image111.jpeg"/><Relationship Id="rId26" Type="http://schemas.openxmlformats.org/officeDocument/2006/relationships/image" Target="../media/image119.svg"/><Relationship Id="rId3" Type="http://schemas.openxmlformats.org/officeDocument/2006/relationships/image" Target="../media/image96.png"/><Relationship Id="rId21" Type="http://schemas.openxmlformats.org/officeDocument/2006/relationships/image" Target="../media/image114.png"/><Relationship Id="rId34" Type="http://schemas.openxmlformats.org/officeDocument/2006/relationships/image" Target="../media/image127.svg"/><Relationship Id="rId7" Type="http://schemas.openxmlformats.org/officeDocument/2006/relationships/image" Target="../media/image100.png"/><Relationship Id="rId12" Type="http://schemas.openxmlformats.org/officeDocument/2006/relationships/image" Target="../media/image105.svg"/><Relationship Id="rId17" Type="http://schemas.openxmlformats.org/officeDocument/2006/relationships/image" Target="../media/image110.png"/><Relationship Id="rId25" Type="http://schemas.openxmlformats.org/officeDocument/2006/relationships/image" Target="../media/image118.png"/><Relationship Id="rId33" Type="http://schemas.openxmlformats.org/officeDocument/2006/relationships/image" Target="../media/image126.png"/><Relationship Id="rId2" Type="http://schemas.openxmlformats.org/officeDocument/2006/relationships/notesSlide" Target="../notesSlides/notesSlide3.xml"/><Relationship Id="rId16" Type="http://schemas.openxmlformats.org/officeDocument/2006/relationships/image" Target="../media/image109.svg"/><Relationship Id="rId20" Type="http://schemas.openxmlformats.org/officeDocument/2006/relationships/image" Target="../media/image113.svg"/><Relationship Id="rId29" Type="http://schemas.openxmlformats.org/officeDocument/2006/relationships/image" Target="../media/image122.png"/><Relationship Id="rId1" Type="http://schemas.openxmlformats.org/officeDocument/2006/relationships/slideLayout" Target="../slideLayouts/slideLayout9.xml"/><Relationship Id="rId6" Type="http://schemas.openxmlformats.org/officeDocument/2006/relationships/image" Target="../media/image99.svg"/><Relationship Id="rId11" Type="http://schemas.openxmlformats.org/officeDocument/2006/relationships/image" Target="../media/image104.png"/><Relationship Id="rId24" Type="http://schemas.openxmlformats.org/officeDocument/2006/relationships/image" Target="../media/image117.svg"/><Relationship Id="rId32" Type="http://schemas.openxmlformats.org/officeDocument/2006/relationships/image" Target="../media/image125.sv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svg"/><Relationship Id="rId36" Type="http://schemas.openxmlformats.org/officeDocument/2006/relationships/image" Target="../media/image129.svg"/><Relationship Id="rId10" Type="http://schemas.openxmlformats.org/officeDocument/2006/relationships/image" Target="../media/image103.svg"/><Relationship Id="rId19" Type="http://schemas.openxmlformats.org/officeDocument/2006/relationships/image" Target="../media/image112.png"/><Relationship Id="rId31" Type="http://schemas.openxmlformats.org/officeDocument/2006/relationships/image" Target="../media/image124.png"/><Relationship Id="rId4" Type="http://schemas.openxmlformats.org/officeDocument/2006/relationships/image" Target="../media/image97.svg"/><Relationship Id="rId9" Type="http://schemas.openxmlformats.org/officeDocument/2006/relationships/image" Target="../media/image102.png"/><Relationship Id="rId14" Type="http://schemas.openxmlformats.org/officeDocument/2006/relationships/image" Target="../media/image107.svg"/><Relationship Id="rId22" Type="http://schemas.openxmlformats.org/officeDocument/2006/relationships/image" Target="../media/image115.svg"/><Relationship Id="rId27" Type="http://schemas.openxmlformats.org/officeDocument/2006/relationships/image" Target="../media/image120.png"/><Relationship Id="rId30" Type="http://schemas.openxmlformats.org/officeDocument/2006/relationships/image" Target="../media/image123.svg"/><Relationship Id="rId35" Type="http://schemas.openxmlformats.org/officeDocument/2006/relationships/image" Target="../media/image128.png"/><Relationship Id="rId8" Type="http://schemas.openxmlformats.org/officeDocument/2006/relationships/image" Target="../media/image101.svg"/></Relationships>
</file>

<file path=ppt/slides/_rels/slide7.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svg"/><Relationship Id="rId18" Type="http://schemas.openxmlformats.org/officeDocument/2006/relationships/image" Target="../media/image79.png"/><Relationship Id="rId26" Type="http://schemas.openxmlformats.org/officeDocument/2006/relationships/image" Target="../media/image152.png"/><Relationship Id="rId3" Type="http://schemas.openxmlformats.org/officeDocument/2006/relationships/image" Target="../media/image131.svg"/><Relationship Id="rId21" Type="http://schemas.openxmlformats.org/officeDocument/2006/relationships/image" Target="../media/image147.svg"/><Relationship Id="rId7" Type="http://schemas.openxmlformats.org/officeDocument/2006/relationships/image" Target="../media/image135.svg"/><Relationship Id="rId12" Type="http://schemas.openxmlformats.org/officeDocument/2006/relationships/image" Target="../media/image140.png"/><Relationship Id="rId17" Type="http://schemas.openxmlformats.org/officeDocument/2006/relationships/image" Target="../media/image145.svg"/><Relationship Id="rId25" Type="http://schemas.openxmlformats.org/officeDocument/2006/relationships/image" Target="../media/image151.svg"/><Relationship Id="rId2" Type="http://schemas.openxmlformats.org/officeDocument/2006/relationships/image" Target="../media/image130.png"/><Relationship Id="rId16" Type="http://schemas.openxmlformats.org/officeDocument/2006/relationships/image" Target="../media/image144.png"/><Relationship Id="rId20" Type="http://schemas.openxmlformats.org/officeDocument/2006/relationships/image" Target="../media/image146.png"/><Relationship Id="rId1" Type="http://schemas.openxmlformats.org/officeDocument/2006/relationships/slideLayout" Target="../slideLayouts/slideLayout9.xml"/><Relationship Id="rId6" Type="http://schemas.openxmlformats.org/officeDocument/2006/relationships/image" Target="../media/image134.png"/><Relationship Id="rId11" Type="http://schemas.openxmlformats.org/officeDocument/2006/relationships/image" Target="../media/image139.svg"/><Relationship Id="rId24" Type="http://schemas.openxmlformats.org/officeDocument/2006/relationships/image" Target="../media/image150.png"/><Relationship Id="rId5" Type="http://schemas.openxmlformats.org/officeDocument/2006/relationships/image" Target="../media/image133.svg"/><Relationship Id="rId15" Type="http://schemas.openxmlformats.org/officeDocument/2006/relationships/image" Target="../media/image143.svg"/><Relationship Id="rId23" Type="http://schemas.openxmlformats.org/officeDocument/2006/relationships/image" Target="../media/image149.svg"/><Relationship Id="rId10" Type="http://schemas.openxmlformats.org/officeDocument/2006/relationships/image" Target="../media/image138.png"/><Relationship Id="rId19" Type="http://schemas.openxmlformats.org/officeDocument/2006/relationships/image" Target="../media/image80.svg"/><Relationship Id="rId4" Type="http://schemas.openxmlformats.org/officeDocument/2006/relationships/image" Target="../media/image132.png"/><Relationship Id="rId9" Type="http://schemas.openxmlformats.org/officeDocument/2006/relationships/image" Target="../media/image137.svg"/><Relationship Id="rId14" Type="http://schemas.openxmlformats.org/officeDocument/2006/relationships/image" Target="../media/image142.png"/><Relationship Id="rId22" Type="http://schemas.openxmlformats.org/officeDocument/2006/relationships/image" Target="../media/image148.png"/><Relationship Id="rId27" Type="http://schemas.openxmlformats.org/officeDocument/2006/relationships/image" Target="../media/image153.svg"/></Relationships>
</file>

<file path=ppt/slides/_rels/slide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svg"/><Relationship Id="rId7" Type="http://schemas.openxmlformats.org/officeDocument/2006/relationships/image" Target="../media/image159.svg"/><Relationship Id="rId2" Type="http://schemas.openxmlformats.org/officeDocument/2006/relationships/image" Target="../media/image154.png"/><Relationship Id="rId1" Type="http://schemas.openxmlformats.org/officeDocument/2006/relationships/slideLayout" Target="../slideLayouts/slideLayout9.xml"/><Relationship Id="rId6" Type="http://schemas.openxmlformats.org/officeDocument/2006/relationships/image" Target="../media/image158.png"/><Relationship Id="rId5" Type="http://schemas.openxmlformats.org/officeDocument/2006/relationships/image" Target="../media/image157.svg"/><Relationship Id="rId4" Type="http://schemas.openxmlformats.org/officeDocument/2006/relationships/image" Target="../media/image156.png"/><Relationship Id="rId9" Type="http://schemas.openxmlformats.org/officeDocument/2006/relationships/image" Target="../media/image161.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18E3E3-929C-4379-9BC9-D6ADAD678054}"/>
              </a:ext>
            </a:extLst>
          </p:cNvPr>
          <p:cNvSpPr/>
          <p:nvPr/>
        </p:nvSpPr>
        <p:spPr>
          <a:xfrm>
            <a:off x="0" y="0"/>
            <a:ext cx="7562850" cy="1068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841F588-DEF5-B549-8163-E879A46AD6A9}"/>
              </a:ext>
            </a:extLst>
          </p:cNvPr>
          <p:cNvCxnSpPr>
            <a:cxnSpLocks/>
          </p:cNvCxnSpPr>
          <p:nvPr/>
        </p:nvCxnSpPr>
        <p:spPr>
          <a:xfrm>
            <a:off x="1632585" y="4260052"/>
            <a:ext cx="4297680" cy="0"/>
          </a:xfrm>
          <a:prstGeom prst="line">
            <a:avLst/>
          </a:prstGeom>
          <a:ln w="28575">
            <a:solidFill>
              <a:srgbClr val="0B3363"/>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C531046-213D-EA4E-BBD2-8BBA8AD04073}"/>
              </a:ext>
            </a:extLst>
          </p:cNvPr>
          <p:cNvSpPr>
            <a:spLocks noGrp="1"/>
          </p:cNvSpPr>
          <p:nvPr>
            <p:ph type="sldNum" sz="quarter" idx="4"/>
          </p:nvPr>
        </p:nvSpPr>
        <p:spPr/>
        <p:txBody>
          <a:bodyPr/>
          <a:lstStyle/>
          <a:p>
            <a:pPr marL="0" marR="0" lvl="0" indent="0" algn="r" defTabSz="1900198" rtl="0" eaLnBrk="1" fontAlgn="auto" latinLnBrk="1" hangingPunct="1">
              <a:lnSpc>
                <a:spcPct val="100000"/>
              </a:lnSpc>
              <a:spcBef>
                <a:spcPts val="0"/>
              </a:spcBef>
              <a:spcAft>
                <a:spcPts val="0"/>
              </a:spcAft>
              <a:buClrTx/>
              <a:buSzTx/>
              <a:buFontTx/>
              <a:buNone/>
              <a:tabLst/>
              <a:defRPr/>
            </a:pPr>
            <a:fld id="{37B19F34-13EC-E643-8DAE-95E5E8B33547}" type="slidenum">
              <a:rPr kumimoji="0" lang="en-US" sz="2494" b="0" i="0" u="none" strike="noStrike" kern="1200" cap="none" spc="0" normalizeH="0" baseline="0" noProof="0">
                <a:ln>
                  <a:noFill/>
                </a:ln>
                <a:solidFill>
                  <a:prstClr val="white"/>
                </a:solidFill>
                <a:effectLst/>
                <a:uLnTx/>
                <a:uFillTx/>
                <a:latin typeface="Arial"/>
                <a:cs typeface="+mn-cs"/>
              </a:rPr>
              <a:pPr marL="0" marR="0" lvl="0" indent="0" algn="r" defTabSz="1900198" rtl="0" eaLnBrk="1" fontAlgn="auto" latinLnBrk="1" hangingPunct="1">
                <a:lnSpc>
                  <a:spcPct val="100000"/>
                </a:lnSpc>
                <a:spcBef>
                  <a:spcPts val="0"/>
                </a:spcBef>
                <a:spcAft>
                  <a:spcPts val="0"/>
                </a:spcAft>
                <a:buClrTx/>
                <a:buSzTx/>
                <a:buFontTx/>
                <a:buNone/>
                <a:tabLst/>
                <a:defRPr/>
              </a:pPr>
              <a:t>1</a:t>
            </a:fld>
            <a:endParaRPr kumimoji="0" lang="en-US" sz="2494" b="0" i="0" u="none" strike="noStrike" kern="1200" cap="none" spc="0" normalizeH="0" baseline="0" noProof="0">
              <a:ln>
                <a:noFill/>
              </a:ln>
              <a:solidFill>
                <a:prstClr val="white"/>
              </a:solidFill>
              <a:effectLst/>
              <a:uLnTx/>
              <a:uFillTx/>
              <a:latin typeface="Arial"/>
              <a:cs typeface="+mn-cs"/>
            </a:endParaRPr>
          </a:p>
        </p:txBody>
      </p:sp>
      <p:sp>
        <p:nvSpPr>
          <p:cNvPr id="9" name="Rectangle 8">
            <a:extLst>
              <a:ext uri="{FF2B5EF4-FFF2-40B4-BE49-F238E27FC236}">
                <a16:creationId xmlns:a16="http://schemas.microsoft.com/office/drawing/2014/main" id="{AD67D767-31E3-4B3C-BF6F-060F901517C8}"/>
              </a:ext>
            </a:extLst>
          </p:cNvPr>
          <p:cNvSpPr/>
          <p:nvPr/>
        </p:nvSpPr>
        <p:spPr>
          <a:xfrm>
            <a:off x="1507940" y="4505051"/>
            <a:ext cx="4546970" cy="338554"/>
          </a:xfrm>
          <a:prstGeom prst="rect">
            <a:avLst/>
          </a:prstGeom>
        </p:spPr>
        <p:txBody>
          <a:bodyPr wrap="square">
            <a:spAutoFit/>
          </a:bodyPr>
          <a:lstStyle/>
          <a:p>
            <a:pPr algn="ctr">
              <a:spcBef>
                <a:spcPts val="600"/>
              </a:spcBef>
            </a:pPr>
            <a:r>
              <a:rPr lang="en-US" sz="1600" dirty="0">
                <a:latin typeface="D-DIN" panose="020B0504030202030204" pitchFamily="34" charset="0"/>
                <a:cs typeface="Sukhumvit Set" panose="02000506000000020004" pitchFamily="2" charset="-34"/>
              </a:rPr>
              <a:t>The Eastern Economic Corridor Office of Thailand</a:t>
            </a:r>
          </a:p>
        </p:txBody>
      </p:sp>
      <p:sp>
        <p:nvSpPr>
          <p:cNvPr id="5" name="Rectangle 4">
            <a:extLst>
              <a:ext uri="{FF2B5EF4-FFF2-40B4-BE49-F238E27FC236}">
                <a16:creationId xmlns:a16="http://schemas.microsoft.com/office/drawing/2014/main" id="{C2C279A9-B434-458A-BC2F-683AC6E4DD30}"/>
              </a:ext>
            </a:extLst>
          </p:cNvPr>
          <p:cNvSpPr/>
          <p:nvPr/>
        </p:nvSpPr>
        <p:spPr>
          <a:xfrm>
            <a:off x="2434933" y="508001"/>
            <a:ext cx="2692985" cy="230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a:extLst>
              <a:ext uri="{FF2B5EF4-FFF2-40B4-BE49-F238E27FC236}">
                <a16:creationId xmlns:a16="http://schemas.microsoft.com/office/drawing/2014/main" id="{D62CCFAD-FB78-46FF-9C6D-FFB025A80C12}"/>
              </a:ext>
            </a:extLst>
          </p:cNvPr>
          <p:cNvSpPr txBox="1">
            <a:spLocks/>
          </p:cNvSpPr>
          <p:nvPr/>
        </p:nvSpPr>
        <p:spPr>
          <a:xfrm>
            <a:off x="1168085" y="3194113"/>
            <a:ext cx="5226680" cy="938343"/>
          </a:xfrm>
          <a:prstGeom prst="rect">
            <a:avLst/>
          </a:prstGeom>
        </p:spPr>
        <p:txBody>
          <a:bodyPr anchor="ctr"/>
          <a:lstStyle>
            <a:lvl1pPr marL="0" indent="0" algn="ctr" defTabSz="1219170" rtl="0" eaLnBrk="1" latinLnBrk="1" hangingPunct="1">
              <a:lnSpc>
                <a:spcPct val="100000"/>
              </a:lnSpc>
              <a:spcBef>
                <a:spcPct val="20000"/>
              </a:spcBef>
              <a:buFont typeface="Arial" pitchFamily="34" charset="0"/>
              <a:buNone/>
              <a:defRPr sz="4800" b="1" kern="1200" baseline="0">
                <a:solidFill>
                  <a:schemeClr val="tx1">
                    <a:lumMod val="75000"/>
                    <a:lumOff val="25000"/>
                  </a:schemeClr>
                </a:solidFill>
                <a:latin typeface="+mj-lt"/>
                <a:ea typeface="+mn-ea"/>
                <a:cs typeface="Arial" pitchFamily="34" charset="0"/>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a:lstStyle>
          <a:p>
            <a:pPr lvl="0">
              <a:spcBef>
                <a:spcPts val="0"/>
              </a:spcBef>
              <a:defRPr/>
            </a:pPr>
            <a:r>
              <a:rPr lang="en-US" altLang="ko-KR" sz="4364" dirty="0">
                <a:solidFill>
                  <a:srgbClr val="0B3363"/>
                </a:solidFill>
                <a:latin typeface="D-DIN" panose="020B0504030202030204" pitchFamily="34" charset="0"/>
              </a:rPr>
              <a:t>EEC Factsheet</a:t>
            </a:r>
            <a:endParaRPr kumimoji="0" lang="en-US" altLang="ko-KR" sz="4364" b="1" i="0" u="none" strike="noStrike" kern="1200" cap="none" spc="0" normalizeH="0" baseline="0" noProof="0" dirty="0">
              <a:ln>
                <a:noFill/>
              </a:ln>
              <a:solidFill>
                <a:srgbClr val="0B3363"/>
              </a:solidFill>
              <a:effectLst/>
              <a:uLnTx/>
              <a:uFillTx/>
              <a:latin typeface="D-DIN" panose="020B0504030202030204" pitchFamily="34" charset="0"/>
            </a:endParaRPr>
          </a:p>
        </p:txBody>
      </p:sp>
      <p:pic>
        <p:nvPicPr>
          <p:cNvPr id="11" name="Picture 10" descr="A circuit board&#10;&#10;Description automatically generated">
            <a:extLst>
              <a:ext uri="{FF2B5EF4-FFF2-40B4-BE49-F238E27FC236}">
                <a16:creationId xmlns:a16="http://schemas.microsoft.com/office/drawing/2014/main" id="{9DE0ADE9-2C86-4B27-8CB2-5B1851F60735}"/>
              </a:ext>
            </a:extLst>
          </p:cNvPr>
          <p:cNvPicPr>
            <a:picLocks noChangeAspect="1"/>
          </p:cNvPicPr>
          <p:nvPr/>
        </p:nvPicPr>
        <p:blipFill rotWithShape="1">
          <a:blip r:embed="rId4">
            <a:extLst>
              <a:ext uri="{28A0092B-C50C-407E-A947-70E740481C1C}">
                <a14:useLocalDpi xmlns:a14="http://schemas.microsoft.com/office/drawing/2010/main"/>
              </a:ext>
            </a:extLst>
          </a:blip>
          <a:srcRect l="52615" t="4317" r="12786" b="17031"/>
          <a:stretch/>
        </p:blipFill>
        <p:spPr>
          <a:xfrm>
            <a:off x="0" y="6236208"/>
            <a:ext cx="7562850" cy="4452430"/>
          </a:xfrm>
          <a:prstGeom prst="rect">
            <a:avLst/>
          </a:prstGeom>
        </p:spPr>
      </p:pic>
      <p:pic>
        <p:nvPicPr>
          <p:cNvPr id="14" name="Picture 13">
            <a:extLst>
              <a:ext uri="{FF2B5EF4-FFF2-40B4-BE49-F238E27FC236}">
                <a16:creationId xmlns:a16="http://schemas.microsoft.com/office/drawing/2014/main" id="{C5993F5B-858F-4EF1-A281-1FD75DDDA45C}"/>
              </a:ext>
            </a:extLst>
          </p:cNvPr>
          <p:cNvPicPr>
            <a:picLocks noChangeAspect="1"/>
          </p:cNvPicPr>
          <p:nvPr/>
        </p:nvPicPr>
        <p:blipFill rotWithShape="1">
          <a:blip r:embed="rId5"/>
          <a:srcRect t="18096" b="26583"/>
          <a:stretch/>
        </p:blipFill>
        <p:spPr>
          <a:xfrm>
            <a:off x="2268886" y="837523"/>
            <a:ext cx="3025079" cy="1790844"/>
          </a:xfrm>
          <a:prstGeom prst="rect">
            <a:avLst/>
          </a:prstGeom>
        </p:spPr>
      </p:pic>
    </p:spTree>
    <p:extLst>
      <p:ext uri="{BB962C8B-B14F-4D97-AF65-F5344CB8AC3E}">
        <p14:creationId xmlns:p14="http://schemas.microsoft.com/office/powerpoint/2010/main" val="2506084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D6F01416-F61F-42FC-8B74-73DCED56F4F8}"/>
              </a:ext>
            </a:extLst>
          </p:cNvPr>
          <p:cNvSpPr/>
          <p:nvPr/>
        </p:nvSpPr>
        <p:spPr>
          <a:xfrm>
            <a:off x="290566" y="937785"/>
            <a:ext cx="5291988" cy="1846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200" dirty="0">
                <a:solidFill>
                  <a:prstClr val="black"/>
                </a:solidFill>
                <a:latin typeface="D-DIN" panose="020B0504030202030204" pitchFamily="34" charset="0"/>
                <a:cs typeface="TH SarabunPSK" panose="020B0500040200020003" pitchFamily="34" charset="-34"/>
              </a:rPr>
              <a:t>The Eastern Economic Corridor (EEC) is an area-based development initiative,</a:t>
            </a:r>
            <a:br>
              <a:rPr lang="en-US" sz="1200" dirty="0">
                <a:solidFill>
                  <a:prstClr val="black"/>
                </a:solidFill>
                <a:latin typeface="D-DIN" panose="020B0504030202030204" pitchFamily="34" charset="0"/>
                <a:cs typeface="TH SarabunPSK" panose="020B0500040200020003" pitchFamily="34" charset="-34"/>
              </a:rPr>
            </a:br>
            <a:r>
              <a:rPr lang="en-US" sz="1200" dirty="0">
                <a:solidFill>
                  <a:prstClr val="black"/>
                </a:solidFill>
                <a:latin typeface="D-DIN" panose="020B0504030202030204" pitchFamily="34" charset="0"/>
                <a:cs typeface="TH SarabunPSK" panose="020B0500040200020003" pitchFamily="34" charset="-34"/>
              </a:rPr>
              <a:t>aiming to revitalize the well-known Eastern Seaboard where, for 30 years,</a:t>
            </a:r>
            <a:br>
              <a:rPr lang="en-US" sz="1200" dirty="0">
                <a:solidFill>
                  <a:prstClr val="black"/>
                </a:solidFill>
                <a:latin typeface="D-DIN" panose="020B0504030202030204" pitchFamily="34" charset="0"/>
                <a:cs typeface="TH SarabunPSK" panose="020B0500040200020003" pitchFamily="34" charset="-34"/>
              </a:rPr>
            </a:br>
            <a:r>
              <a:rPr lang="en-US" sz="1200" dirty="0">
                <a:solidFill>
                  <a:prstClr val="black"/>
                </a:solidFill>
                <a:latin typeface="D-DIN" panose="020B0504030202030204" pitchFamily="34" charset="0"/>
                <a:cs typeface="TH SarabunPSK" panose="020B0500040200020003" pitchFamily="34" charset="-34"/>
              </a:rPr>
              <a:t>numerous business developers have experienced a rewarding investment</a:t>
            </a:r>
            <a:r>
              <a:rPr lang="th-TH" sz="1200" dirty="0">
                <a:solidFill>
                  <a:prstClr val="black"/>
                </a:solidFill>
                <a:latin typeface="D-DIN" panose="020B0504030202030204" pitchFamily="34" charset="0"/>
                <a:cs typeface="TH SarabunPSK" panose="020B0500040200020003" pitchFamily="34" charset="-34"/>
              </a:rPr>
              <a:t> </a:t>
            </a:r>
            <a:r>
              <a:rPr lang="en-US" sz="1200" dirty="0">
                <a:solidFill>
                  <a:prstClr val="black"/>
                </a:solidFill>
                <a:latin typeface="D-DIN" panose="020B0504030202030204" pitchFamily="34" charset="0"/>
                <a:cs typeface="TH SarabunPSK" panose="020B0500040200020003" pitchFamily="34" charset="-34"/>
              </a:rPr>
              <a:t>journey and exceptional achievements. The EEC project initially focused on the 3 Eastern provinces. The EEC development plan envisions a significant transformation of both physical and social development, uplifting the country’s competitiveness.</a:t>
            </a:r>
          </a:p>
        </p:txBody>
      </p:sp>
      <p:pic>
        <p:nvPicPr>
          <p:cNvPr id="8" name="Graphic 7">
            <a:extLst>
              <a:ext uri="{FF2B5EF4-FFF2-40B4-BE49-F238E27FC236}">
                <a16:creationId xmlns:a16="http://schemas.microsoft.com/office/drawing/2014/main" id="{D599D760-AB76-4DF9-93AF-E8496F86A8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702" y="2219067"/>
            <a:ext cx="276740" cy="276740"/>
          </a:xfrm>
          <a:prstGeom prst="rect">
            <a:avLst/>
          </a:prstGeom>
        </p:spPr>
      </p:pic>
      <p:sp>
        <p:nvSpPr>
          <p:cNvPr id="9" name="Rectangle 8">
            <a:extLst>
              <a:ext uri="{FF2B5EF4-FFF2-40B4-BE49-F238E27FC236}">
                <a16:creationId xmlns:a16="http://schemas.microsoft.com/office/drawing/2014/main" id="{E3206840-6643-4395-97A6-923D23351484}"/>
              </a:ext>
            </a:extLst>
          </p:cNvPr>
          <p:cNvSpPr/>
          <p:nvPr/>
        </p:nvSpPr>
        <p:spPr>
          <a:xfrm>
            <a:off x="770442" y="2212386"/>
            <a:ext cx="2817291" cy="400110"/>
          </a:xfrm>
          <a:prstGeom prst="rect">
            <a:avLst/>
          </a:prstGeom>
        </p:spPr>
        <p:txBody>
          <a:bodyPr wrap="square">
            <a:spAutoFit/>
          </a:bodyPr>
          <a:lstStyle/>
          <a:p>
            <a:pPr lvl="0">
              <a:spcBef>
                <a:spcPts val="600"/>
              </a:spcBef>
              <a:defRPr/>
            </a:pPr>
            <a:r>
              <a:rPr lang="en-US" sz="1000" dirty="0">
                <a:solidFill>
                  <a:prstClr val="black">
                    <a:lumMod val="65000"/>
                    <a:lumOff val="35000"/>
                  </a:prstClr>
                </a:solidFill>
                <a:latin typeface="D-DIN" panose="020B0504030202030204" pitchFamily="34" charset="0"/>
                <a:cs typeface="TH SarabunPSK" panose="020B0500040200020003" pitchFamily="34" charset="-34"/>
              </a:rPr>
              <a:t>Location: </a:t>
            </a:r>
            <a:r>
              <a:rPr kumimoji="0" lang="en-US" sz="1000" b="1" i="0" u="none" strike="noStrike" kern="1200" cap="none" spc="0" normalizeH="0" baseline="0" noProof="0" dirty="0">
                <a:ln>
                  <a:noFill/>
                </a:ln>
                <a:solidFill>
                  <a:prstClr val="black">
                    <a:lumMod val="85000"/>
                    <a:lumOff val="15000"/>
                  </a:prstClr>
                </a:solidFill>
                <a:effectLst/>
                <a:uLnTx/>
                <a:uFillTx/>
                <a:latin typeface="D-DIN" panose="020B0504030202030204" pitchFamily="34" charset="0"/>
                <a:cs typeface="TH SarabunPSK" panose="020B0500040200020003" pitchFamily="34" charset="-34"/>
              </a:rPr>
              <a:t> Rayong, Chonburi, and Chachoengsao    </a:t>
            </a:r>
          </a:p>
          <a:p>
            <a:pPr lvl="0">
              <a:defRPr/>
            </a:pPr>
            <a:r>
              <a:rPr lang="en-US" sz="1000" b="1" dirty="0">
                <a:solidFill>
                  <a:prstClr val="black">
                    <a:lumMod val="85000"/>
                    <a:lumOff val="15000"/>
                  </a:prstClr>
                </a:solidFill>
                <a:latin typeface="D-DIN" panose="020B0504030202030204" pitchFamily="34" charset="0"/>
                <a:cs typeface="TH SarabunPSK" panose="020B0500040200020003" pitchFamily="34" charset="-34"/>
              </a:rPr>
              <a:t>                   </a:t>
            </a:r>
            <a:r>
              <a:rPr kumimoji="0" lang="en-US" sz="1000" b="1" i="0" u="none" strike="noStrike" kern="1200" cap="none" spc="0" normalizeH="0" baseline="0" noProof="0" dirty="0">
                <a:ln>
                  <a:noFill/>
                </a:ln>
                <a:solidFill>
                  <a:prstClr val="black">
                    <a:lumMod val="85000"/>
                    <a:lumOff val="15000"/>
                  </a:prstClr>
                </a:solidFill>
                <a:effectLst/>
                <a:uLnTx/>
                <a:uFillTx/>
                <a:latin typeface="D-DIN" panose="020B0504030202030204" pitchFamily="34" charset="0"/>
                <a:cs typeface="TH SarabunPSK" panose="020B0500040200020003" pitchFamily="34" charset="-34"/>
              </a:rPr>
              <a:t>Provinces  </a:t>
            </a:r>
          </a:p>
        </p:txBody>
      </p:sp>
      <p:sp>
        <p:nvSpPr>
          <p:cNvPr id="10" name="Rectangle 9">
            <a:extLst>
              <a:ext uri="{FF2B5EF4-FFF2-40B4-BE49-F238E27FC236}">
                <a16:creationId xmlns:a16="http://schemas.microsoft.com/office/drawing/2014/main" id="{12A65AFC-B81B-4BE9-B398-9ADD28D5BC3D}"/>
              </a:ext>
            </a:extLst>
          </p:cNvPr>
          <p:cNvSpPr/>
          <p:nvPr/>
        </p:nvSpPr>
        <p:spPr>
          <a:xfrm>
            <a:off x="3974087" y="2266306"/>
            <a:ext cx="1527723" cy="400110"/>
          </a:xfrm>
          <a:prstGeom prst="rect">
            <a:avLst/>
          </a:prstGeom>
        </p:spPr>
        <p:txBody>
          <a:bodyPr wrap="square">
            <a:spAutoFit/>
          </a:bodyPr>
          <a:lstStyle/>
          <a:p>
            <a:pPr lvl="0">
              <a:defRPr/>
            </a:pPr>
            <a:r>
              <a:rPr kumimoji="0" lang="en-US" sz="1000" b="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cs typeface="TH SarabunPSK" panose="020B0500040200020003" pitchFamily="34" charset="-34"/>
              </a:rPr>
              <a:t>Area: </a:t>
            </a:r>
            <a:r>
              <a:rPr lang="en-US" sz="1000" b="1" dirty="0">
                <a:solidFill>
                  <a:prstClr val="black">
                    <a:lumMod val="85000"/>
                    <a:lumOff val="15000"/>
                  </a:prstClr>
                </a:solidFill>
                <a:latin typeface="D-DIN" panose="020B0504030202030204" pitchFamily="34" charset="0"/>
                <a:cs typeface="TH SarabunPSK" panose="020B0500040200020003" pitchFamily="34" charset="-34"/>
              </a:rPr>
              <a:t>1,326,600 Hectares</a:t>
            </a:r>
          </a:p>
          <a:p>
            <a:pPr lvl="0">
              <a:defRPr/>
            </a:pPr>
            <a:r>
              <a:rPr kumimoji="0" lang="en-US" sz="1000" b="1" i="0" u="none" strike="noStrike" kern="1200" cap="none" spc="0" normalizeH="0" baseline="0" noProof="0" dirty="0">
                <a:ln>
                  <a:noFill/>
                </a:ln>
                <a:solidFill>
                  <a:prstClr val="black">
                    <a:lumMod val="85000"/>
                    <a:lumOff val="15000"/>
                  </a:prstClr>
                </a:solidFill>
                <a:effectLst/>
                <a:uLnTx/>
                <a:uFillTx/>
                <a:latin typeface="D-DIN" panose="020B0504030202030204" pitchFamily="34" charset="0"/>
                <a:cs typeface="TH SarabunPSK" panose="020B0500040200020003" pitchFamily="34" charset="-34"/>
              </a:rPr>
              <a:t>         </a:t>
            </a:r>
            <a:r>
              <a:rPr kumimoji="0" lang="en-US" sz="1000" i="0" u="none" strike="noStrike" kern="1200" cap="none" spc="0" normalizeH="0" baseline="0" noProof="0" dirty="0">
                <a:ln>
                  <a:noFill/>
                </a:ln>
                <a:solidFill>
                  <a:schemeClr val="tx1">
                    <a:lumMod val="65000"/>
                    <a:lumOff val="35000"/>
                  </a:schemeClr>
                </a:solidFill>
                <a:effectLst/>
                <a:uLnTx/>
                <a:uFillTx/>
                <a:latin typeface="D-DIN" panose="020B0504030202030204" pitchFamily="34" charset="0"/>
                <a:cs typeface="TH SarabunPSK" panose="020B0500040200020003" pitchFamily="34" charset="-34"/>
              </a:rPr>
              <a:t> </a:t>
            </a:r>
            <a:r>
              <a:rPr lang="en-US" sz="1000" dirty="0">
                <a:solidFill>
                  <a:schemeClr val="tx1">
                    <a:lumMod val="65000"/>
                    <a:lumOff val="35000"/>
                  </a:schemeClr>
                </a:solidFill>
                <a:latin typeface="D-DIN" panose="020B0504030202030204" pitchFamily="34" charset="0"/>
                <a:cs typeface="TH SarabunPSK" panose="020B0500040200020003" pitchFamily="34" charset="-34"/>
              </a:rPr>
              <a:t>(8,291,250 Rai</a:t>
            </a:r>
            <a:r>
              <a:rPr lang="en-US" sz="900" dirty="0">
                <a:solidFill>
                  <a:schemeClr val="tx1">
                    <a:lumMod val="65000"/>
                    <a:lumOff val="35000"/>
                  </a:schemeClr>
                </a:solidFill>
                <a:latin typeface="D-DIN" panose="020B0504030202030204" pitchFamily="34" charset="0"/>
              </a:rPr>
              <a:t>)</a:t>
            </a:r>
            <a:endParaRPr kumimoji="0" lang="en-US" sz="1000" i="0" u="none" strike="noStrike" kern="1200" cap="none" spc="0" normalizeH="0" baseline="0" noProof="0" dirty="0">
              <a:ln>
                <a:noFill/>
              </a:ln>
              <a:solidFill>
                <a:schemeClr val="tx1">
                  <a:lumMod val="65000"/>
                  <a:lumOff val="35000"/>
                </a:schemeClr>
              </a:solidFill>
              <a:effectLst/>
              <a:uLnTx/>
              <a:uFillTx/>
              <a:latin typeface="D-DIN" panose="020B0504030202030204" pitchFamily="34" charset="0"/>
              <a:cs typeface="TH SarabunPSK" panose="020B0500040200020003" pitchFamily="34" charset="-34"/>
            </a:endParaRPr>
          </a:p>
        </p:txBody>
      </p:sp>
      <p:pic>
        <p:nvPicPr>
          <p:cNvPr id="11" name="Graphic 10">
            <a:extLst>
              <a:ext uri="{FF2B5EF4-FFF2-40B4-BE49-F238E27FC236}">
                <a16:creationId xmlns:a16="http://schemas.microsoft.com/office/drawing/2014/main" id="{CFB37AE9-02F4-4AF5-AA93-934174640A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1873" y="2259730"/>
            <a:ext cx="276740" cy="276740"/>
          </a:xfrm>
          <a:prstGeom prst="rect">
            <a:avLst/>
          </a:prstGeom>
        </p:spPr>
      </p:pic>
      <p:cxnSp>
        <p:nvCxnSpPr>
          <p:cNvPr id="127" name="Straight Connector 126">
            <a:extLst>
              <a:ext uri="{FF2B5EF4-FFF2-40B4-BE49-F238E27FC236}">
                <a16:creationId xmlns:a16="http://schemas.microsoft.com/office/drawing/2014/main" id="{21F9A51F-8116-44F5-A9EE-42F335AA2084}"/>
              </a:ext>
            </a:extLst>
          </p:cNvPr>
          <p:cNvCxnSpPr>
            <a:cxnSpLocks/>
          </p:cNvCxnSpPr>
          <p:nvPr/>
        </p:nvCxnSpPr>
        <p:spPr>
          <a:xfrm>
            <a:off x="3781425" y="5113851"/>
            <a:ext cx="0" cy="1751131"/>
          </a:xfrm>
          <a:prstGeom prst="line">
            <a:avLst/>
          </a:prstGeom>
          <a:ln w="2222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926F5595-005D-4A4B-B009-168EAE9D63DD}"/>
              </a:ext>
            </a:extLst>
          </p:cNvPr>
          <p:cNvSpPr txBox="1"/>
          <p:nvPr/>
        </p:nvSpPr>
        <p:spPr>
          <a:xfrm>
            <a:off x="4675308" y="5598901"/>
            <a:ext cx="23499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D-DIN" panose="020B0504030202030204" pitchFamily="34" charset="0"/>
              </a:rPr>
              <a:t>Thailand</a:t>
            </a:r>
            <a:r>
              <a:rPr lang="en-US" sz="1200" dirty="0">
                <a:latin typeface="D-DIN" panose="020B0504030202030204" pitchFamily="34" charset="0"/>
              </a:rPr>
              <a:t> is well positioned </a:t>
            </a:r>
            <a:endParaRPr lang="th-TH" sz="1200" dirty="0">
              <a:latin typeface="D-DIN" panose="020B050403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D-DIN" panose="020B0504030202030204" pitchFamily="34" charset="0"/>
              </a:rPr>
              <a:t>at </a:t>
            </a:r>
            <a:r>
              <a:rPr kumimoji="0" lang="en-US" sz="1200" b="1" i="0" u="none" strike="noStrike" kern="1200" cap="none" spc="0" normalizeH="0" baseline="0" noProof="0" dirty="0">
                <a:ln>
                  <a:noFill/>
                </a:ln>
                <a:effectLst/>
                <a:uLnTx/>
                <a:uFillTx/>
                <a:latin typeface="D-DIN" panose="020B0504030202030204" pitchFamily="34" charset="0"/>
              </a:rPr>
              <a:t>the Center of South East Asia</a:t>
            </a:r>
          </a:p>
        </p:txBody>
      </p:sp>
      <p:sp>
        <p:nvSpPr>
          <p:cNvPr id="161" name="TextBox 160">
            <a:extLst>
              <a:ext uri="{FF2B5EF4-FFF2-40B4-BE49-F238E27FC236}">
                <a16:creationId xmlns:a16="http://schemas.microsoft.com/office/drawing/2014/main" id="{92737C38-1019-4721-9A0E-B646DE32C993}"/>
              </a:ext>
            </a:extLst>
          </p:cNvPr>
          <p:cNvSpPr txBox="1"/>
          <p:nvPr/>
        </p:nvSpPr>
        <p:spPr>
          <a:xfrm>
            <a:off x="1157275" y="5564437"/>
            <a:ext cx="22351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D-DIN" panose="020B0504030202030204" pitchFamily="34" charset="0"/>
              </a:rPr>
              <a:t>Asia</a:t>
            </a:r>
            <a:r>
              <a:rPr kumimoji="0" lang="en-US" sz="1200" i="0" u="none" strike="noStrike" kern="1200" cap="none" spc="0" normalizeH="0" baseline="0" noProof="0" dirty="0">
                <a:ln>
                  <a:noFill/>
                </a:ln>
                <a:effectLst/>
                <a:uLnTx/>
                <a:uFillTx/>
                <a:latin typeface="D-DIN" panose="020B0504030202030204" pitchFamily="34" charset="0"/>
              </a:rPr>
              <a:t> contributes to </a:t>
            </a:r>
            <a:r>
              <a:rPr kumimoji="0" lang="en-US" sz="1200" b="1" i="0" u="none" strike="noStrike" kern="1200" cap="none" spc="0" normalizeH="0" baseline="0" noProof="0" dirty="0">
                <a:ln>
                  <a:noFill/>
                </a:ln>
                <a:effectLst/>
                <a:uLnTx/>
                <a:uFillTx/>
                <a:latin typeface="D-DIN" panose="020B0504030202030204" pitchFamily="34" charset="0"/>
              </a:rPr>
              <a:t>60% of world population </a:t>
            </a:r>
            <a:r>
              <a:rPr kumimoji="0" lang="en-US" sz="1200" i="0" u="none" strike="noStrike" kern="1200" cap="none" spc="0" normalizeH="0" baseline="0" noProof="0" dirty="0">
                <a:ln>
                  <a:noFill/>
                </a:ln>
                <a:effectLst/>
                <a:uLnTx/>
                <a:uFillTx/>
                <a:latin typeface="D-DIN" panose="020B0504030202030204" pitchFamily="34" charset="0"/>
              </a:rPr>
              <a:t>(2020)</a:t>
            </a:r>
          </a:p>
        </p:txBody>
      </p:sp>
      <p:sp>
        <p:nvSpPr>
          <p:cNvPr id="162" name="TextBox 161">
            <a:extLst>
              <a:ext uri="{FF2B5EF4-FFF2-40B4-BE49-F238E27FC236}">
                <a16:creationId xmlns:a16="http://schemas.microsoft.com/office/drawing/2014/main" id="{63C08C82-0F81-46B3-936E-0792025CB8C4}"/>
              </a:ext>
            </a:extLst>
          </p:cNvPr>
          <p:cNvSpPr txBox="1"/>
          <p:nvPr/>
        </p:nvSpPr>
        <p:spPr>
          <a:xfrm>
            <a:off x="1144573" y="6181345"/>
            <a:ext cx="24972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D-DIN" panose="020B0504030202030204" pitchFamily="34" charset="0"/>
              </a:rPr>
              <a:t>East Asia &amp; Pacific’s GDP per Capita grows at </a:t>
            </a:r>
            <a:r>
              <a:rPr lang="en-US" sz="1200" b="1" dirty="0">
                <a:latin typeface="D-DIN" panose="020B0504030202030204" pitchFamily="34" charset="0"/>
              </a:rPr>
              <a:t>3.21</a:t>
            </a:r>
            <a:r>
              <a:rPr kumimoji="0" lang="en-US" sz="1200" b="1" i="0" u="none" strike="noStrike" kern="1200" cap="none" spc="0" normalizeH="0" baseline="0" noProof="0" dirty="0">
                <a:ln>
                  <a:noFill/>
                </a:ln>
                <a:effectLst/>
                <a:uLnTx/>
                <a:uFillTx/>
                <a:latin typeface="D-DIN" panose="020B0504030202030204" pitchFamily="34" charset="0"/>
              </a:rPr>
              <a:t>% </a:t>
            </a:r>
            <a:r>
              <a:rPr lang="en-US" sz="1200" b="1" dirty="0">
                <a:latin typeface="D-DIN" panose="020B0504030202030204" pitchFamily="34" charset="0"/>
              </a:rPr>
              <a:t>per year </a:t>
            </a:r>
            <a:r>
              <a:rPr lang="en-US" sz="1200" dirty="0">
                <a:latin typeface="D-DIN" panose="020B0504030202030204" pitchFamily="34" charset="0"/>
              </a:rPr>
              <a:t>compared to world at 1.38% (2019)</a:t>
            </a:r>
          </a:p>
        </p:txBody>
      </p:sp>
      <p:pic>
        <p:nvPicPr>
          <p:cNvPr id="21" name="Graphic 20">
            <a:extLst>
              <a:ext uri="{FF2B5EF4-FFF2-40B4-BE49-F238E27FC236}">
                <a16:creationId xmlns:a16="http://schemas.microsoft.com/office/drawing/2014/main" id="{BC957AF3-F24A-43EB-BAEA-A11A9DA615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5358" y="5585640"/>
            <a:ext cx="501390" cy="501390"/>
          </a:xfrm>
          <a:prstGeom prst="rect">
            <a:avLst/>
          </a:prstGeom>
        </p:spPr>
      </p:pic>
      <p:pic>
        <p:nvPicPr>
          <p:cNvPr id="23" name="Graphic 22">
            <a:extLst>
              <a:ext uri="{FF2B5EF4-FFF2-40B4-BE49-F238E27FC236}">
                <a16:creationId xmlns:a16="http://schemas.microsoft.com/office/drawing/2014/main" id="{530704ED-F469-4A4C-8CE3-462AB75179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1660" y="6211972"/>
            <a:ext cx="501498" cy="501498"/>
          </a:xfrm>
          <a:prstGeom prst="rect">
            <a:avLst/>
          </a:prstGeom>
        </p:spPr>
      </p:pic>
      <p:pic>
        <p:nvPicPr>
          <p:cNvPr id="25" name="Graphic 24">
            <a:extLst>
              <a:ext uri="{FF2B5EF4-FFF2-40B4-BE49-F238E27FC236}">
                <a16:creationId xmlns:a16="http://schemas.microsoft.com/office/drawing/2014/main" id="{E7DD6286-AEEF-42BB-B90D-AF7C28CD95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5664" y="5597000"/>
            <a:ext cx="501390" cy="501390"/>
          </a:xfrm>
          <a:prstGeom prst="rect">
            <a:avLst/>
          </a:prstGeom>
        </p:spPr>
      </p:pic>
      <p:sp>
        <p:nvSpPr>
          <p:cNvPr id="20" name="Slide Number Placeholder 19">
            <a:extLst>
              <a:ext uri="{FF2B5EF4-FFF2-40B4-BE49-F238E27FC236}">
                <a16:creationId xmlns:a16="http://schemas.microsoft.com/office/drawing/2014/main" id="{0965CDB5-F28C-403D-932D-E1BA8E0650F8}"/>
              </a:ext>
            </a:extLst>
          </p:cNvPr>
          <p:cNvSpPr>
            <a:spLocks noGrp="1"/>
          </p:cNvSpPr>
          <p:nvPr>
            <p:ph type="sldNum" sz="quarter" idx="10"/>
          </p:nvPr>
        </p:nvSpPr>
        <p:spPr/>
        <p:txBody>
          <a:bodyPr/>
          <a:lstStyle/>
          <a:p>
            <a:pPr>
              <a:defRPr/>
            </a:pPr>
            <a:fld id="{490ACD8D-7E7E-41D6-B1DD-2CA01AE79627}" type="slidenum">
              <a:rPr lang="en-US" smtClean="0">
                <a:solidFill>
                  <a:prstClr val="white">
                    <a:lumMod val="50000"/>
                  </a:prstClr>
                </a:solidFill>
              </a:rPr>
              <a:pPr>
                <a:defRPr/>
              </a:pPr>
              <a:t>2</a:t>
            </a:fld>
            <a:endParaRPr lang="en-US" dirty="0">
              <a:solidFill>
                <a:prstClr val="white">
                  <a:lumMod val="50000"/>
                </a:prstClr>
              </a:solidFill>
            </a:endParaRPr>
          </a:p>
        </p:txBody>
      </p:sp>
      <p:sp>
        <p:nvSpPr>
          <p:cNvPr id="22" name="Rectangle: Top Corners One Rounded and One Snipped 21">
            <a:extLst>
              <a:ext uri="{FF2B5EF4-FFF2-40B4-BE49-F238E27FC236}">
                <a16:creationId xmlns:a16="http://schemas.microsoft.com/office/drawing/2014/main" id="{10E43A45-8C05-4C96-AF18-A8807643205C}"/>
              </a:ext>
            </a:extLst>
          </p:cNvPr>
          <p:cNvSpPr/>
          <p:nvPr/>
        </p:nvSpPr>
        <p:spPr>
          <a:xfrm>
            <a:off x="-2359" y="294137"/>
            <a:ext cx="3319642" cy="515151"/>
          </a:xfrm>
          <a:prstGeom prst="snipRoundRect">
            <a:avLst>
              <a:gd name="adj1" fmla="val 0"/>
              <a:gd name="adj2" fmla="val 37375"/>
            </a:avLst>
          </a:prstGeom>
          <a:solidFill>
            <a:srgbClr val="F38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r>
              <a:rPr lang="en-US" sz="2800" b="1" dirty="0">
                <a:latin typeface="D-DIN" panose="020B0504030202030204" pitchFamily="34" charset="0"/>
              </a:rPr>
              <a:t>What is EEC?</a:t>
            </a:r>
          </a:p>
        </p:txBody>
      </p:sp>
      <p:sp>
        <p:nvSpPr>
          <p:cNvPr id="153" name="Rectangle: Top Corners One Rounded and One Snipped 152">
            <a:extLst>
              <a:ext uri="{FF2B5EF4-FFF2-40B4-BE49-F238E27FC236}">
                <a16:creationId xmlns:a16="http://schemas.microsoft.com/office/drawing/2014/main" id="{98D392F5-ED11-41ED-8ABB-ED93D5D0FC5F}"/>
              </a:ext>
            </a:extLst>
          </p:cNvPr>
          <p:cNvSpPr/>
          <p:nvPr/>
        </p:nvSpPr>
        <p:spPr>
          <a:xfrm>
            <a:off x="269440" y="2813511"/>
            <a:ext cx="1400214" cy="339121"/>
          </a:xfrm>
          <a:prstGeom prst="snipRoundRect">
            <a:avLst>
              <a:gd name="adj1" fmla="val 0"/>
              <a:gd name="adj2" fmla="val 37375"/>
            </a:avLst>
          </a:prstGeom>
          <a:solidFill>
            <a:srgbClr val="0E3362"/>
          </a:solidFill>
          <a:ln>
            <a:solidFill>
              <a:srgbClr val="0E3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r>
              <a:rPr lang="en-US" sz="1600" dirty="0">
                <a:solidFill>
                  <a:schemeClr val="bg1"/>
                </a:solidFill>
                <a:latin typeface="D-DIN" panose="020B0504030202030204" pitchFamily="34" charset="0"/>
              </a:rPr>
              <a:t>EEC Mission</a:t>
            </a:r>
          </a:p>
        </p:txBody>
      </p:sp>
      <p:cxnSp>
        <p:nvCxnSpPr>
          <p:cNvPr id="26" name="Straight Connector 25">
            <a:extLst>
              <a:ext uri="{FF2B5EF4-FFF2-40B4-BE49-F238E27FC236}">
                <a16:creationId xmlns:a16="http://schemas.microsoft.com/office/drawing/2014/main" id="{885A9616-D201-494E-BC71-C2FBDF7C015D}"/>
              </a:ext>
            </a:extLst>
          </p:cNvPr>
          <p:cNvCxnSpPr>
            <a:cxnSpLocks/>
          </p:cNvCxnSpPr>
          <p:nvPr/>
        </p:nvCxnSpPr>
        <p:spPr>
          <a:xfrm>
            <a:off x="276225" y="3165332"/>
            <a:ext cx="5025227" cy="0"/>
          </a:xfrm>
          <a:prstGeom prst="line">
            <a:avLst/>
          </a:prstGeom>
          <a:ln w="28575" cap="rnd">
            <a:solidFill>
              <a:srgbClr val="0E3362"/>
            </a:solidFill>
            <a:prstDash val="solid"/>
            <a:round/>
          </a:ln>
        </p:spPr>
        <p:style>
          <a:lnRef idx="1">
            <a:schemeClr val="accent1"/>
          </a:lnRef>
          <a:fillRef idx="0">
            <a:schemeClr val="accent1"/>
          </a:fillRef>
          <a:effectRef idx="0">
            <a:schemeClr val="accent1"/>
          </a:effectRef>
          <a:fontRef idx="minor">
            <a:schemeClr val="tx1"/>
          </a:fontRef>
        </p:style>
      </p:cxnSp>
      <p:sp>
        <p:nvSpPr>
          <p:cNvPr id="154" name="Rectangle: Rounded Corners 153">
            <a:extLst>
              <a:ext uri="{FF2B5EF4-FFF2-40B4-BE49-F238E27FC236}">
                <a16:creationId xmlns:a16="http://schemas.microsoft.com/office/drawing/2014/main" id="{21B1C899-CC3E-44FA-879C-9ECD69C6CA3C}"/>
              </a:ext>
            </a:extLst>
          </p:cNvPr>
          <p:cNvSpPr/>
          <p:nvPr/>
        </p:nvSpPr>
        <p:spPr>
          <a:xfrm>
            <a:off x="-1" y="4691987"/>
            <a:ext cx="7562847" cy="280346"/>
          </a:xfrm>
          <a:prstGeom prst="roundRect">
            <a:avLst>
              <a:gd name="adj" fmla="val 0"/>
            </a:avLst>
          </a:prstGeom>
          <a:solidFill>
            <a:srgbClr val="587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solidFill>
                  <a:schemeClr val="bg1"/>
                </a:solidFill>
                <a:latin typeface="D-DIN" panose="020B0504030202030204" pitchFamily="34" charset="0"/>
              </a:rPr>
              <a:t>EVER-GROWING POTENTIAL</a:t>
            </a:r>
          </a:p>
        </p:txBody>
      </p:sp>
      <p:sp>
        <p:nvSpPr>
          <p:cNvPr id="157" name="TextBox 156">
            <a:extLst>
              <a:ext uri="{FF2B5EF4-FFF2-40B4-BE49-F238E27FC236}">
                <a16:creationId xmlns:a16="http://schemas.microsoft.com/office/drawing/2014/main" id="{16E8FB41-AA15-408F-877E-57EAA9E328A1}"/>
              </a:ext>
            </a:extLst>
          </p:cNvPr>
          <p:cNvSpPr txBox="1"/>
          <p:nvPr/>
        </p:nvSpPr>
        <p:spPr>
          <a:xfrm>
            <a:off x="3912347" y="5121471"/>
            <a:ext cx="3392219" cy="320653"/>
          </a:xfrm>
          <a:prstGeom prst="roundRect">
            <a:avLst>
              <a:gd name="adj" fmla="val 50000"/>
            </a:avLst>
          </a:prstGeom>
          <a:solidFill>
            <a:srgbClr val="EB7E07"/>
          </a:solidFill>
          <a:ln>
            <a:noFill/>
          </a:ln>
        </p:spPr>
        <p:txBody>
          <a:bodyPr wrap="square" lIns="0" rIns="0" rtlCol="0" anchor="ctr">
            <a:noAutofit/>
          </a:bodyPr>
          <a:lstStyle/>
          <a:p>
            <a:pPr lvl="0" algn="ctr"/>
            <a:r>
              <a:rPr lang="en-US" sz="1400" b="1" dirty="0">
                <a:solidFill>
                  <a:schemeClr val="bg1"/>
                </a:solidFill>
                <a:latin typeface="D-DIN" panose="020B0504030202030204" pitchFamily="34" charset="0"/>
              </a:rPr>
              <a:t>A Strategic Location as a Gateway to Asia</a:t>
            </a:r>
          </a:p>
        </p:txBody>
      </p:sp>
      <p:sp>
        <p:nvSpPr>
          <p:cNvPr id="158" name="TextBox 157">
            <a:extLst>
              <a:ext uri="{FF2B5EF4-FFF2-40B4-BE49-F238E27FC236}">
                <a16:creationId xmlns:a16="http://schemas.microsoft.com/office/drawing/2014/main" id="{58194258-4389-4C7B-A1A9-70A1ED4610AA}"/>
              </a:ext>
            </a:extLst>
          </p:cNvPr>
          <p:cNvSpPr txBox="1"/>
          <p:nvPr/>
        </p:nvSpPr>
        <p:spPr>
          <a:xfrm>
            <a:off x="415726" y="5121471"/>
            <a:ext cx="3234777" cy="335169"/>
          </a:xfrm>
          <a:prstGeom prst="roundRect">
            <a:avLst>
              <a:gd name="adj" fmla="val 50000"/>
            </a:avLst>
          </a:prstGeom>
          <a:solidFill>
            <a:srgbClr val="EB7E07"/>
          </a:solidFill>
          <a:ln>
            <a:noFill/>
          </a:ln>
        </p:spPr>
        <p:txBody>
          <a:bodyPr wrap="square" rtlCol="0" anchor="ctr">
            <a:noAutofit/>
          </a:bodyPr>
          <a:lstStyle/>
          <a:p>
            <a:pPr lvl="0" algn="ctr"/>
            <a:r>
              <a:rPr lang="en-US" sz="1400" b="1" dirty="0">
                <a:solidFill>
                  <a:schemeClr val="bg1"/>
                </a:solidFill>
                <a:latin typeface="D-DIN" panose="020B0504030202030204" pitchFamily="34" charset="0"/>
              </a:rPr>
              <a:t>Access to Large &amp; Growing Market</a:t>
            </a:r>
          </a:p>
        </p:txBody>
      </p:sp>
      <p:sp>
        <p:nvSpPr>
          <p:cNvPr id="160" name="TextBox 159">
            <a:extLst>
              <a:ext uri="{FF2B5EF4-FFF2-40B4-BE49-F238E27FC236}">
                <a16:creationId xmlns:a16="http://schemas.microsoft.com/office/drawing/2014/main" id="{7B7ED6B8-50FD-4E77-BF20-263425D03F4C}"/>
              </a:ext>
            </a:extLst>
          </p:cNvPr>
          <p:cNvSpPr txBox="1"/>
          <p:nvPr/>
        </p:nvSpPr>
        <p:spPr>
          <a:xfrm>
            <a:off x="4675309" y="6289142"/>
            <a:ext cx="23499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D-DIN" panose="020B0504030202030204" pitchFamily="34" charset="0"/>
              </a:rPr>
              <a:t>Thailand ranked 2</a:t>
            </a:r>
            <a:r>
              <a:rPr lang="en-US" sz="1200" b="1" baseline="30000" dirty="0">
                <a:solidFill>
                  <a:prstClr val="black"/>
                </a:solidFill>
                <a:latin typeface="D-DIN" panose="020B0504030202030204" pitchFamily="34" charset="0"/>
              </a:rPr>
              <a:t>nd </a:t>
            </a:r>
            <a:r>
              <a:rPr lang="en-US" sz="1200" b="1" dirty="0">
                <a:solidFill>
                  <a:prstClr val="black"/>
                </a:solidFill>
                <a:latin typeface="D-DIN" panose="020B0504030202030204" pitchFamily="34" charset="0"/>
              </a:rPr>
              <a:t>in ASEAN Logistic Performance Index</a:t>
            </a:r>
            <a:endParaRPr lang="en-US" sz="1200" b="1" dirty="0">
              <a:solidFill>
                <a:schemeClr val="tx1">
                  <a:lumMod val="50000"/>
                  <a:lumOff val="50000"/>
                </a:schemeClr>
              </a:solidFill>
              <a:latin typeface="D-DIN" panose="020B0504030202030204" pitchFamily="34" charset="0"/>
            </a:endParaRPr>
          </a:p>
        </p:txBody>
      </p:sp>
      <p:pic>
        <p:nvPicPr>
          <p:cNvPr id="3" name="Graphic 2">
            <a:extLst>
              <a:ext uri="{FF2B5EF4-FFF2-40B4-BE49-F238E27FC236}">
                <a16:creationId xmlns:a16="http://schemas.microsoft.com/office/drawing/2014/main" id="{BB630C15-C13C-4B5F-9674-98361641BBF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80729" y="6252919"/>
            <a:ext cx="501390" cy="501390"/>
          </a:xfrm>
          <a:prstGeom prst="rect">
            <a:avLst/>
          </a:prstGeom>
        </p:spPr>
      </p:pic>
      <p:sp>
        <p:nvSpPr>
          <p:cNvPr id="5" name="Rectangle 4">
            <a:extLst>
              <a:ext uri="{FF2B5EF4-FFF2-40B4-BE49-F238E27FC236}">
                <a16:creationId xmlns:a16="http://schemas.microsoft.com/office/drawing/2014/main" id="{453D7D33-5358-4047-AAD3-7DE201EC8381}"/>
              </a:ext>
            </a:extLst>
          </p:cNvPr>
          <p:cNvSpPr/>
          <p:nvPr/>
        </p:nvSpPr>
        <p:spPr>
          <a:xfrm>
            <a:off x="290565" y="3257404"/>
            <a:ext cx="5211245" cy="1322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200" dirty="0">
                <a:solidFill>
                  <a:schemeClr val="tx1"/>
                </a:solidFill>
                <a:latin typeface="D-DIN" panose="020B0504030202030204" pitchFamily="34" charset="0"/>
                <a:cs typeface="TH SarabunPSK" panose="020B0500040200020003" pitchFamily="34" charset="-34"/>
              </a:rPr>
              <a:t>The Eastern Economic Corridor Office of Thailand (EECO) is the secretariat office of the EEC Policy Committee with 3 main missions :</a:t>
            </a:r>
          </a:p>
          <a:p>
            <a:pPr marL="171450">
              <a:spcBef>
                <a:spcPts val="600"/>
              </a:spcBef>
            </a:pPr>
            <a:r>
              <a:rPr lang="en-US" sz="1200" dirty="0">
                <a:solidFill>
                  <a:schemeClr val="tx1"/>
                </a:solidFill>
                <a:latin typeface="D-DIN" panose="020B0504030202030204" pitchFamily="34" charset="0"/>
                <a:cs typeface="TH SarabunPSK" panose="020B0500040200020003" pitchFamily="34" charset="-34"/>
              </a:rPr>
              <a:t>1) Sustainable Area-based Development</a:t>
            </a:r>
          </a:p>
          <a:p>
            <a:pPr marL="171450">
              <a:spcBef>
                <a:spcPts val="600"/>
              </a:spcBef>
            </a:pPr>
            <a:r>
              <a:rPr lang="en-US" sz="1200" dirty="0">
                <a:solidFill>
                  <a:schemeClr val="tx1"/>
                </a:solidFill>
                <a:latin typeface="D-DIN" panose="020B0504030202030204" pitchFamily="34" charset="0"/>
                <a:cs typeface="TH SarabunPSK" panose="020B0500040200020003" pitchFamily="34" charset="-34"/>
              </a:rPr>
              <a:t>2) Comprehensive Infrastructure and Connectivity</a:t>
            </a:r>
          </a:p>
          <a:p>
            <a:pPr marL="171450">
              <a:spcBef>
                <a:spcPts val="600"/>
              </a:spcBef>
            </a:pPr>
            <a:r>
              <a:rPr lang="en-US" sz="1200" dirty="0">
                <a:solidFill>
                  <a:schemeClr val="tx1"/>
                </a:solidFill>
                <a:latin typeface="D-DIN" panose="020B0504030202030204" pitchFamily="34" charset="0"/>
                <a:cs typeface="TH SarabunPSK" panose="020B0500040200020003" pitchFamily="34" charset="-34"/>
              </a:rPr>
              <a:t>3) Promoting Advanced Technology and Innovation</a:t>
            </a:r>
          </a:p>
        </p:txBody>
      </p:sp>
      <p:sp>
        <p:nvSpPr>
          <p:cNvPr id="247" name="Freeform 10">
            <a:extLst>
              <a:ext uri="{FF2B5EF4-FFF2-40B4-BE49-F238E27FC236}">
                <a16:creationId xmlns:a16="http://schemas.microsoft.com/office/drawing/2014/main" id="{AF44D380-ECD9-48D6-9A41-3D3EB08A5AA2}"/>
              </a:ext>
            </a:extLst>
          </p:cNvPr>
          <p:cNvSpPr>
            <a:spLocks/>
          </p:cNvSpPr>
          <p:nvPr/>
        </p:nvSpPr>
        <p:spPr bwMode="auto">
          <a:xfrm>
            <a:off x="5700806" y="817150"/>
            <a:ext cx="1527723" cy="2643047"/>
          </a:xfrm>
          <a:custGeom>
            <a:avLst/>
            <a:gdLst>
              <a:gd name="T0" fmla="*/ 0 w 8694"/>
              <a:gd name="T1" fmla="*/ 429443341 h 16152"/>
              <a:gd name="T2" fmla="*/ 36798340 w 8694"/>
              <a:gd name="T3" fmla="*/ 429443341 h 16152"/>
              <a:gd name="T4" fmla="*/ 92248110 w 8694"/>
              <a:gd name="T5" fmla="*/ 429443341 h 16152"/>
              <a:gd name="T6" fmla="*/ 110395290 w 8694"/>
              <a:gd name="T7" fmla="*/ 429443341 h 16152"/>
              <a:gd name="T8" fmla="*/ 152234886 w 8694"/>
              <a:gd name="T9" fmla="*/ 429443341 h 16152"/>
              <a:gd name="T10" fmla="*/ 189033163 w 8694"/>
              <a:gd name="T11" fmla="*/ 429443341 h 16152"/>
              <a:gd name="T12" fmla="*/ 230368535 w 8694"/>
              <a:gd name="T13" fmla="*/ 429443341 h 16152"/>
              <a:gd name="T14" fmla="*/ 267167118 w 8694"/>
              <a:gd name="T15" fmla="*/ 429443341 h 16152"/>
              <a:gd name="T16" fmla="*/ 299428862 w 8694"/>
              <a:gd name="T17" fmla="*/ 429443341 h 16152"/>
              <a:gd name="T18" fmla="*/ 309006408 w 8694"/>
              <a:gd name="T19" fmla="*/ 429443341 h 16152"/>
              <a:gd name="T20" fmla="*/ 294891818 w 8694"/>
              <a:gd name="T21" fmla="*/ 429443341 h 16152"/>
              <a:gd name="T22" fmla="*/ 281281708 w 8694"/>
              <a:gd name="T23" fmla="*/ 429443341 h 16152"/>
              <a:gd name="T24" fmla="*/ 322616927 w 8694"/>
              <a:gd name="T25" fmla="*/ 429443341 h 16152"/>
              <a:gd name="T26" fmla="*/ 350341626 w 8694"/>
              <a:gd name="T27" fmla="*/ 429443341 h 16152"/>
              <a:gd name="T28" fmla="*/ 363952145 w 8694"/>
              <a:gd name="T29" fmla="*/ 429443341 h 16152"/>
              <a:gd name="T30" fmla="*/ 373529691 w 8694"/>
              <a:gd name="T31" fmla="*/ 429443341 h 16152"/>
              <a:gd name="T32" fmla="*/ 387140415 w 8694"/>
              <a:gd name="T33" fmla="*/ 429443341 h 16152"/>
              <a:gd name="T34" fmla="*/ 387140415 w 8694"/>
              <a:gd name="T35" fmla="*/ 429443341 h 16152"/>
              <a:gd name="T36" fmla="*/ 429545836 w 8694"/>
              <a:gd name="T37" fmla="*/ 429443341 h 16152"/>
              <a:gd name="T38" fmla="*/ 429545836 w 8694"/>
              <a:gd name="T39" fmla="*/ 429443341 h 16152"/>
              <a:gd name="T40" fmla="*/ 429545836 w 8694"/>
              <a:gd name="T41" fmla="*/ 429443341 h 16152"/>
              <a:gd name="T42" fmla="*/ 429545836 w 8694"/>
              <a:gd name="T43" fmla="*/ 429443341 h 16152"/>
              <a:gd name="T44" fmla="*/ 429545836 w 8694"/>
              <a:gd name="T45" fmla="*/ 429443341 h 16152"/>
              <a:gd name="T46" fmla="*/ 429545836 w 8694"/>
              <a:gd name="T47" fmla="*/ 429443341 h 16152"/>
              <a:gd name="T48" fmla="*/ 429545836 w 8694"/>
              <a:gd name="T49" fmla="*/ 429443341 h 16152"/>
              <a:gd name="T50" fmla="*/ 410328479 w 8694"/>
              <a:gd name="T51" fmla="*/ 429443341 h 16152"/>
              <a:gd name="T52" fmla="*/ 373529691 w 8694"/>
              <a:gd name="T53" fmla="*/ 429443341 h 16152"/>
              <a:gd name="T54" fmla="*/ 345804991 w 8694"/>
              <a:gd name="T55" fmla="*/ 429443341 h 16152"/>
              <a:gd name="T56" fmla="*/ 345804991 w 8694"/>
              <a:gd name="T57" fmla="*/ 429443341 h 16152"/>
              <a:gd name="T58" fmla="*/ 336227241 w 8694"/>
              <a:gd name="T59" fmla="*/ 429443341 h 16152"/>
              <a:gd name="T60" fmla="*/ 327153562 w 8694"/>
              <a:gd name="T61" fmla="*/ 429443341 h 16152"/>
              <a:gd name="T62" fmla="*/ 318079882 w 8694"/>
              <a:gd name="T63" fmla="*/ 429443341 h 16152"/>
              <a:gd name="T64" fmla="*/ 115436200 w 8694"/>
              <a:gd name="T65" fmla="*/ 429443341 h 16152"/>
              <a:gd name="T66" fmla="*/ 429545836 w 8694"/>
              <a:gd name="T67" fmla="*/ 429443341 h 16152"/>
              <a:gd name="T68" fmla="*/ 264142490 w 8694"/>
              <a:gd name="T69" fmla="*/ 429443341 h 16152"/>
              <a:gd name="T70" fmla="*/ 118965001 w 8694"/>
              <a:gd name="T71" fmla="*/ 429443341 h 16152"/>
              <a:gd name="T72" fmla="*/ 429545836 w 8694"/>
              <a:gd name="T73" fmla="*/ 429443341 h 16152"/>
              <a:gd name="T74" fmla="*/ 429545836 w 8694"/>
              <a:gd name="T75" fmla="*/ 429443341 h 16152"/>
              <a:gd name="T76" fmla="*/ 429545836 w 8694"/>
              <a:gd name="T77" fmla="*/ 429443341 h 16152"/>
              <a:gd name="T78" fmla="*/ 429545836 w 8694"/>
              <a:gd name="T79" fmla="*/ 429443341 h 16152"/>
              <a:gd name="T80" fmla="*/ 429545836 w 8694"/>
              <a:gd name="T81" fmla="*/ 429443341 h 16152"/>
              <a:gd name="T82" fmla="*/ 429545836 w 8694"/>
              <a:gd name="T83" fmla="*/ 429443341 h 16152"/>
              <a:gd name="T84" fmla="*/ 429545836 w 8694"/>
              <a:gd name="T85" fmla="*/ 429443341 h 16152"/>
              <a:gd name="T86" fmla="*/ 429545836 w 8694"/>
              <a:gd name="T87" fmla="*/ 429443341 h 16152"/>
              <a:gd name="T88" fmla="*/ 429545836 w 8694"/>
              <a:gd name="T89" fmla="*/ 429443341 h 16152"/>
              <a:gd name="T90" fmla="*/ 429545836 w 8694"/>
              <a:gd name="T91" fmla="*/ 0 h 16152"/>
              <a:gd name="T92" fmla="*/ 10081779 w 8694"/>
              <a:gd name="T93" fmla="*/ 305405023 h 16152"/>
              <a:gd name="T94" fmla="*/ 0 w 8694"/>
              <a:gd name="T95" fmla="*/ 429443341 h 16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694"/>
              <a:gd name="T145" fmla="*/ 0 h 16152"/>
              <a:gd name="T146" fmla="*/ 8214 w 8694"/>
              <a:gd name="T147" fmla="*/ 15962 h 161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694" h="16152">
                <a:moveTo>
                  <a:pt x="630" y="3122"/>
                </a:moveTo>
                <a:lnTo>
                  <a:pt x="691" y="3233"/>
                </a:lnTo>
                <a:lnTo>
                  <a:pt x="801" y="3333"/>
                </a:lnTo>
                <a:lnTo>
                  <a:pt x="837" y="3434"/>
                </a:lnTo>
                <a:lnTo>
                  <a:pt x="920" y="3525"/>
                </a:lnTo>
                <a:lnTo>
                  <a:pt x="993" y="3635"/>
                </a:lnTo>
                <a:lnTo>
                  <a:pt x="1075" y="3690"/>
                </a:lnTo>
                <a:lnTo>
                  <a:pt x="1148" y="3727"/>
                </a:lnTo>
                <a:lnTo>
                  <a:pt x="1212" y="3818"/>
                </a:lnTo>
                <a:lnTo>
                  <a:pt x="1231" y="3928"/>
                </a:lnTo>
                <a:lnTo>
                  <a:pt x="1203" y="3992"/>
                </a:lnTo>
                <a:lnTo>
                  <a:pt x="1176" y="4048"/>
                </a:lnTo>
                <a:lnTo>
                  <a:pt x="1258" y="4139"/>
                </a:lnTo>
                <a:lnTo>
                  <a:pt x="1313" y="4212"/>
                </a:lnTo>
                <a:lnTo>
                  <a:pt x="1340" y="4304"/>
                </a:lnTo>
                <a:lnTo>
                  <a:pt x="1359" y="4386"/>
                </a:lnTo>
                <a:lnTo>
                  <a:pt x="1386" y="4422"/>
                </a:lnTo>
                <a:lnTo>
                  <a:pt x="1386" y="4514"/>
                </a:lnTo>
                <a:lnTo>
                  <a:pt x="1477" y="4441"/>
                </a:lnTo>
                <a:lnTo>
                  <a:pt x="1532" y="4358"/>
                </a:lnTo>
                <a:lnTo>
                  <a:pt x="1587" y="4349"/>
                </a:lnTo>
                <a:lnTo>
                  <a:pt x="1633" y="4441"/>
                </a:lnTo>
                <a:lnTo>
                  <a:pt x="1624" y="4541"/>
                </a:lnTo>
                <a:lnTo>
                  <a:pt x="1551" y="4605"/>
                </a:lnTo>
                <a:lnTo>
                  <a:pt x="1523" y="4697"/>
                </a:lnTo>
                <a:lnTo>
                  <a:pt x="1432" y="4706"/>
                </a:lnTo>
                <a:lnTo>
                  <a:pt x="1359" y="4724"/>
                </a:lnTo>
                <a:lnTo>
                  <a:pt x="1304" y="4816"/>
                </a:lnTo>
                <a:lnTo>
                  <a:pt x="1304" y="4907"/>
                </a:lnTo>
                <a:lnTo>
                  <a:pt x="1285" y="4944"/>
                </a:lnTo>
                <a:lnTo>
                  <a:pt x="1267" y="5053"/>
                </a:lnTo>
                <a:lnTo>
                  <a:pt x="1249" y="5200"/>
                </a:lnTo>
                <a:lnTo>
                  <a:pt x="1247" y="5289"/>
                </a:lnTo>
                <a:lnTo>
                  <a:pt x="1254" y="5388"/>
                </a:lnTo>
                <a:lnTo>
                  <a:pt x="1272" y="5471"/>
                </a:lnTo>
                <a:lnTo>
                  <a:pt x="1239" y="5552"/>
                </a:lnTo>
                <a:lnTo>
                  <a:pt x="1134" y="5513"/>
                </a:lnTo>
                <a:lnTo>
                  <a:pt x="1040" y="5609"/>
                </a:lnTo>
                <a:lnTo>
                  <a:pt x="927" y="5637"/>
                </a:lnTo>
                <a:lnTo>
                  <a:pt x="847" y="5666"/>
                </a:lnTo>
                <a:lnTo>
                  <a:pt x="843" y="5820"/>
                </a:lnTo>
                <a:lnTo>
                  <a:pt x="876" y="5978"/>
                </a:lnTo>
                <a:lnTo>
                  <a:pt x="942" y="6093"/>
                </a:lnTo>
                <a:lnTo>
                  <a:pt x="944" y="6213"/>
                </a:lnTo>
                <a:lnTo>
                  <a:pt x="1041" y="6312"/>
                </a:lnTo>
                <a:lnTo>
                  <a:pt x="1127" y="6381"/>
                </a:lnTo>
                <a:lnTo>
                  <a:pt x="1188" y="6510"/>
                </a:lnTo>
                <a:lnTo>
                  <a:pt x="1247" y="6618"/>
                </a:lnTo>
                <a:lnTo>
                  <a:pt x="1338" y="6692"/>
                </a:lnTo>
                <a:lnTo>
                  <a:pt x="1430" y="6753"/>
                </a:lnTo>
                <a:lnTo>
                  <a:pt x="1523" y="6849"/>
                </a:lnTo>
                <a:lnTo>
                  <a:pt x="1589" y="6923"/>
                </a:lnTo>
                <a:lnTo>
                  <a:pt x="1665" y="6983"/>
                </a:lnTo>
                <a:lnTo>
                  <a:pt x="1734" y="7092"/>
                </a:lnTo>
                <a:lnTo>
                  <a:pt x="1815" y="7200"/>
                </a:lnTo>
                <a:lnTo>
                  <a:pt x="1869" y="7338"/>
                </a:lnTo>
                <a:lnTo>
                  <a:pt x="1887" y="7431"/>
                </a:lnTo>
                <a:lnTo>
                  <a:pt x="1875" y="7532"/>
                </a:lnTo>
                <a:lnTo>
                  <a:pt x="1902" y="7596"/>
                </a:lnTo>
                <a:lnTo>
                  <a:pt x="1910" y="7683"/>
                </a:lnTo>
                <a:lnTo>
                  <a:pt x="1892" y="7854"/>
                </a:lnTo>
                <a:lnTo>
                  <a:pt x="1842" y="7989"/>
                </a:lnTo>
                <a:lnTo>
                  <a:pt x="1794" y="8069"/>
                </a:lnTo>
                <a:lnTo>
                  <a:pt x="1880" y="8141"/>
                </a:lnTo>
                <a:lnTo>
                  <a:pt x="1875" y="8255"/>
                </a:lnTo>
                <a:lnTo>
                  <a:pt x="1887" y="8348"/>
                </a:lnTo>
                <a:lnTo>
                  <a:pt x="2084" y="8532"/>
                </a:lnTo>
                <a:lnTo>
                  <a:pt x="2151" y="8567"/>
                </a:lnTo>
                <a:lnTo>
                  <a:pt x="2136" y="8691"/>
                </a:lnTo>
                <a:lnTo>
                  <a:pt x="2129" y="8814"/>
                </a:lnTo>
                <a:lnTo>
                  <a:pt x="2175" y="8948"/>
                </a:lnTo>
                <a:lnTo>
                  <a:pt x="2208" y="9051"/>
                </a:lnTo>
                <a:lnTo>
                  <a:pt x="2268" y="9108"/>
                </a:lnTo>
                <a:lnTo>
                  <a:pt x="2276" y="9218"/>
                </a:lnTo>
                <a:lnTo>
                  <a:pt x="2300" y="9311"/>
                </a:lnTo>
                <a:lnTo>
                  <a:pt x="2315" y="9419"/>
                </a:lnTo>
                <a:lnTo>
                  <a:pt x="2304" y="9516"/>
                </a:lnTo>
                <a:lnTo>
                  <a:pt x="2244" y="9584"/>
                </a:lnTo>
                <a:lnTo>
                  <a:pt x="2168" y="9626"/>
                </a:lnTo>
                <a:lnTo>
                  <a:pt x="2151" y="9746"/>
                </a:lnTo>
                <a:lnTo>
                  <a:pt x="2090" y="9828"/>
                </a:lnTo>
                <a:lnTo>
                  <a:pt x="2024" y="9896"/>
                </a:lnTo>
                <a:lnTo>
                  <a:pt x="1965" y="9945"/>
                </a:lnTo>
                <a:lnTo>
                  <a:pt x="1926" y="10077"/>
                </a:lnTo>
                <a:lnTo>
                  <a:pt x="1857" y="10187"/>
                </a:lnTo>
                <a:lnTo>
                  <a:pt x="1769" y="10284"/>
                </a:lnTo>
                <a:lnTo>
                  <a:pt x="1731" y="10329"/>
                </a:lnTo>
                <a:lnTo>
                  <a:pt x="1667" y="10364"/>
                </a:lnTo>
                <a:lnTo>
                  <a:pt x="1674" y="10434"/>
                </a:lnTo>
                <a:lnTo>
                  <a:pt x="1631" y="10482"/>
                </a:lnTo>
                <a:lnTo>
                  <a:pt x="1548" y="10506"/>
                </a:lnTo>
                <a:lnTo>
                  <a:pt x="1434" y="10629"/>
                </a:lnTo>
                <a:lnTo>
                  <a:pt x="1410" y="10745"/>
                </a:lnTo>
                <a:lnTo>
                  <a:pt x="1424" y="10853"/>
                </a:lnTo>
                <a:lnTo>
                  <a:pt x="1352" y="11040"/>
                </a:lnTo>
                <a:lnTo>
                  <a:pt x="1290" y="11177"/>
                </a:lnTo>
                <a:lnTo>
                  <a:pt x="1278" y="11273"/>
                </a:lnTo>
                <a:lnTo>
                  <a:pt x="1221" y="11388"/>
                </a:lnTo>
                <a:lnTo>
                  <a:pt x="1175" y="11454"/>
                </a:lnTo>
                <a:lnTo>
                  <a:pt x="1130" y="11495"/>
                </a:lnTo>
                <a:lnTo>
                  <a:pt x="1130" y="11582"/>
                </a:lnTo>
                <a:lnTo>
                  <a:pt x="1068" y="11844"/>
                </a:lnTo>
                <a:lnTo>
                  <a:pt x="974" y="12059"/>
                </a:lnTo>
                <a:lnTo>
                  <a:pt x="915" y="12197"/>
                </a:lnTo>
                <a:lnTo>
                  <a:pt x="905" y="12263"/>
                </a:lnTo>
                <a:lnTo>
                  <a:pt x="944" y="12329"/>
                </a:lnTo>
                <a:lnTo>
                  <a:pt x="899" y="12395"/>
                </a:lnTo>
                <a:lnTo>
                  <a:pt x="953" y="12434"/>
                </a:lnTo>
                <a:lnTo>
                  <a:pt x="858" y="12546"/>
                </a:lnTo>
                <a:lnTo>
                  <a:pt x="785" y="12762"/>
                </a:lnTo>
                <a:lnTo>
                  <a:pt x="779" y="12914"/>
                </a:lnTo>
                <a:lnTo>
                  <a:pt x="785" y="13019"/>
                </a:lnTo>
                <a:lnTo>
                  <a:pt x="822" y="13115"/>
                </a:lnTo>
                <a:lnTo>
                  <a:pt x="843" y="13220"/>
                </a:lnTo>
                <a:lnTo>
                  <a:pt x="833" y="13344"/>
                </a:lnTo>
                <a:lnTo>
                  <a:pt x="803" y="13460"/>
                </a:lnTo>
                <a:lnTo>
                  <a:pt x="816" y="13706"/>
                </a:lnTo>
                <a:lnTo>
                  <a:pt x="852" y="13796"/>
                </a:lnTo>
                <a:lnTo>
                  <a:pt x="905" y="13772"/>
                </a:lnTo>
                <a:lnTo>
                  <a:pt x="953" y="13745"/>
                </a:lnTo>
                <a:lnTo>
                  <a:pt x="993" y="13677"/>
                </a:lnTo>
                <a:lnTo>
                  <a:pt x="1010" y="13580"/>
                </a:lnTo>
                <a:lnTo>
                  <a:pt x="1011" y="13508"/>
                </a:lnTo>
                <a:lnTo>
                  <a:pt x="1025" y="13448"/>
                </a:lnTo>
                <a:lnTo>
                  <a:pt x="1016" y="13353"/>
                </a:lnTo>
                <a:lnTo>
                  <a:pt x="1043" y="13271"/>
                </a:lnTo>
                <a:lnTo>
                  <a:pt x="993" y="13209"/>
                </a:lnTo>
                <a:lnTo>
                  <a:pt x="1100" y="13146"/>
                </a:lnTo>
                <a:lnTo>
                  <a:pt x="1247" y="13131"/>
                </a:lnTo>
                <a:lnTo>
                  <a:pt x="1235" y="13220"/>
                </a:lnTo>
                <a:lnTo>
                  <a:pt x="1325" y="13215"/>
                </a:lnTo>
                <a:lnTo>
                  <a:pt x="1340" y="13304"/>
                </a:lnTo>
                <a:lnTo>
                  <a:pt x="1332" y="13406"/>
                </a:lnTo>
                <a:lnTo>
                  <a:pt x="1356" y="13508"/>
                </a:lnTo>
                <a:lnTo>
                  <a:pt x="1425" y="13515"/>
                </a:lnTo>
                <a:lnTo>
                  <a:pt x="1475" y="13530"/>
                </a:lnTo>
                <a:lnTo>
                  <a:pt x="1538" y="13491"/>
                </a:lnTo>
                <a:lnTo>
                  <a:pt x="1569" y="13569"/>
                </a:lnTo>
                <a:lnTo>
                  <a:pt x="1622" y="13634"/>
                </a:lnTo>
                <a:lnTo>
                  <a:pt x="1680" y="13635"/>
                </a:lnTo>
                <a:lnTo>
                  <a:pt x="1650" y="13793"/>
                </a:lnTo>
                <a:lnTo>
                  <a:pt x="1698" y="13874"/>
                </a:lnTo>
                <a:lnTo>
                  <a:pt x="1757" y="13875"/>
                </a:lnTo>
                <a:lnTo>
                  <a:pt x="1791" y="13835"/>
                </a:lnTo>
                <a:lnTo>
                  <a:pt x="1836" y="13884"/>
                </a:lnTo>
                <a:lnTo>
                  <a:pt x="1901" y="13940"/>
                </a:lnTo>
                <a:lnTo>
                  <a:pt x="1925" y="14033"/>
                </a:lnTo>
                <a:lnTo>
                  <a:pt x="1965" y="14141"/>
                </a:lnTo>
                <a:lnTo>
                  <a:pt x="2003" y="14243"/>
                </a:lnTo>
                <a:lnTo>
                  <a:pt x="2055" y="14318"/>
                </a:lnTo>
                <a:lnTo>
                  <a:pt x="2099" y="14333"/>
                </a:lnTo>
                <a:lnTo>
                  <a:pt x="2117" y="14283"/>
                </a:lnTo>
                <a:lnTo>
                  <a:pt x="2153" y="14234"/>
                </a:lnTo>
                <a:lnTo>
                  <a:pt x="2165" y="14306"/>
                </a:lnTo>
                <a:lnTo>
                  <a:pt x="2220" y="14298"/>
                </a:lnTo>
                <a:lnTo>
                  <a:pt x="2228" y="14255"/>
                </a:lnTo>
                <a:lnTo>
                  <a:pt x="2265" y="14295"/>
                </a:lnTo>
                <a:lnTo>
                  <a:pt x="2229" y="14351"/>
                </a:lnTo>
                <a:lnTo>
                  <a:pt x="2211" y="14391"/>
                </a:lnTo>
                <a:lnTo>
                  <a:pt x="2228" y="14444"/>
                </a:lnTo>
                <a:lnTo>
                  <a:pt x="2294" y="14480"/>
                </a:lnTo>
                <a:lnTo>
                  <a:pt x="2382" y="14496"/>
                </a:lnTo>
                <a:lnTo>
                  <a:pt x="2396" y="14558"/>
                </a:lnTo>
                <a:lnTo>
                  <a:pt x="2352" y="14613"/>
                </a:lnTo>
                <a:lnTo>
                  <a:pt x="2391" y="14826"/>
                </a:lnTo>
                <a:lnTo>
                  <a:pt x="2471" y="14837"/>
                </a:lnTo>
                <a:lnTo>
                  <a:pt x="2576" y="14940"/>
                </a:lnTo>
                <a:lnTo>
                  <a:pt x="2627" y="15059"/>
                </a:lnTo>
                <a:lnTo>
                  <a:pt x="2708" y="15119"/>
                </a:lnTo>
                <a:lnTo>
                  <a:pt x="2783" y="15146"/>
                </a:lnTo>
                <a:lnTo>
                  <a:pt x="2840" y="15275"/>
                </a:lnTo>
                <a:lnTo>
                  <a:pt x="2873" y="15231"/>
                </a:lnTo>
                <a:lnTo>
                  <a:pt x="2895" y="15155"/>
                </a:lnTo>
                <a:lnTo>
                  <a:pt x="2924" y="14948"/>
                </a:lnTo>
                <a:lnTo>
                  <a:pt x="2991" y="14973"/>
                </a:lnTo>
                <a:lnTo>
                  <a:pt x="3039" y="15030"/>
                </a:lnTo>
                <a:lnTo>
                  <a:pt x="3041" y="15113"/>
                </a:lnTo>
                <a:lnTo>
                  <a:pt x="3176" y="15201"/>
                </a:lnTo>
                <a:lnTo>
                  <a:pt x="3258" y="15195"/>
                </a:lnTo>
                <a:lnTo>
                  <a:pt x="3350" y="15257"/>
                </a:lnTo>
                <a:lnTo>
                  <a:pt x="3425" y="15248"/>
                </a:lnTo>
                <a:lnTo>
                  <a:pt x="3488" y="15212"/>
                </a:lnTo>
                <a:lnTo>
                  <a:pt x="3561" y="15276"/>
                </a:lnTo>
                <a:lnTo>
                  <a:pt x="3579" y="15381"/>
                </a:lnTo>
                <a:lnTo>
                  <a:pt x="3654" y="15483"/>
                </a:lnTo>
                <a:lnTo>
                  <a:pt x="3753" y="15474"/>
                </a:lnTo>
                <a:lnTo>
                  <a:pt x="3879" y="15519"/>
                </a:lnTo>
                <a:lnTo>
                  <a:pt x="3890" y="15798"/>
                </a:lnTo>
                <a:lnTo>
                  <a:pt x="3818" y="15855"/>
                </a:lnTo>
                <a:lnTo>
                  <a:pt x="3779" y="15936"/>
                </a:lnTo>
                <a:lnTo>
                  <a:pt x="3807" y="16025"/>
                </a:lnTo>
                <a:lnTo>
                  <a:pt x="3861" y="16101"/>
                </a:lnTo>
                <a:lnTo>
                  <a:pt x="3965" y="16152"/>
                </a:lnTo>
                <a:lnTo>
                  <a:pt x="4055" y="16071"/>
                </a:lnTo>
                <a:lnTo>
                  <a:pt x="4076" y="15987"/>
                </a:lnTo>
                <a:lnTo>
                  <a:pt x="4254" y="15935"/>
                </a:lnTo>
                <a:lnTo>
                  <a:pt x="4341" y="15869"/>
                </a:lnTo>
                <a:lnTo>
                  <a:pt x="4446" y="15852"/>
                </a:lnTo>
                <a:lnTo>
                  <a:pt x="4529" y="16014"/>
                </a:lnTo>
                <a:lnTo>
                  <a:pt x="4611" y="15971"/>
                </a:lnTo>
                <a:lnTo>
                  <a:pt x="4671" y="16035"/>
                </a:lnTo>
                <a:lnTo>
                  <a:pt x="4778" y="15942"/>
                </a:lnTo>
                <a:lnTo>
                  <a:pt x="4833" y="15852"/>
                </a:lnTo>
                <a:lnTo>
                  <a:pt x="4848" y="15779"/>
                </a:lnTo>
                <a:lnTo>
                  <a:pt x="4911" y="15681"/>
                </a:lnTo>
                <a:lnTo>
                  <a:pt x="4977" y="15608"/>
                </a:lnTo>
                <a:lnTo>
                  <a:pt x="4994" y="15510"/>
                </a:lnTo>
                <a:lnTo>
                  <a:pt x="4895" y="15455"/>
                </a:lnTo>
                <a:lnTo>
                  <a:pt x="4833" y="15398"/>
                </a:lnTo>
                <a:lnTo>
                  <a:pt x="4760" y="15326"/>
                </a:lnTo>
                <a:lnTo>
                  <a:pt x="4643" y="15228"/>
                </a:lnTo>
                <a:lnTo>
                  <a:pt x="4535" y="15114"/>
                </a:lnTo>
                <a:lnTo>
                  <a:pt x="4514" y="15071"/>
                </a:lnTo>
                <a:lnTo>
                  <a:pt x="4457" y="14957"/>
                </a:lnTo>
                <a:lnTo>
                  <a:pt x="4404" y="14868"/>
                </a:lnTo>
                <a:lnTo>
                  <a:pt x="4325" y="14771"/>
                </a:lnTo>
                <a:lnTo>
                  <a:pt x="4227" y="14766"/>
                </a:lnTo>
                <a:lnTo>
                  <a:pt x="4161" y="14718"/>
                </a:lnTo>
                <a:lnTo>
                  <a:pt x="4098" y="14720"/>
                </a:lnTo>
                <a:lnTo>
                  <a:pt x="4010" y="14772"/>
                </a:lnTo>
                <a:lnTo>
                  <a:pt x="3944" y="14819"/>
                </a:lnTo>
                <a:lnTo>
                  <a:pt x="3801" y="14847"/>
                </a:lnTo>
                <a:lnTo>
                  <a:pt x="3644" y="14759"/>
                </a:lnTo>
                <a:lnTo>
                  <a:pt x="3530" y="14651"/>
                </a:lnTo>
                <a:lnTo>
                  <a:pt x="3422" y="14531"/>
                </a:lnTo>
                <a:lnTo>
                  <a:pt x="3311" y="14384"/>
                </a:lnTo>
                <a:lnTo>
                  <a:pt x="3201" y="14250"/>
                </a:lnTo>
                <a:lnTo>
                  <a:pt x="3174" y="14163"/>
                </a:lnTo>
                <a:lnTo>
                  <a:pt x="3164" y="14082"/>
                </a:lnTo>
                <a:lnTo>
                  <a:pt x="3137" y="13956"/>
                </a:lnTo>
                <a:lnTo>
                  <a:pt x="3087" y="13794"/>
                </a:lnTo>
                <a:lnTo>
                  <a:pt x="3030" y="13625"/>
                </a:lnTo>
                <a:lnTo>
                  <a:pt x="3029" y="13449"/>
                </a:lnTo>
                <a:lnTo>
                  <a:pt x="2999" y="13293"/>
                </a:lnTo>
                <a:lnTo>
                  <a:pt x="2948" y="13128"/>
                </a:lnTo>
                <a:lnTo>
                  <a:pt x="2790" y="13050"/>
                </a:lnTo>
                <a:lnTo>
                  <a:pt x="2681" y="12966"/>
                </a:lnTo>
                <a:lnTo>
                  <a:pt x="2648" y="12822"/>
                </a:lnTo>
                <a:lnTo>
                  <a:pt x="2627" y="12675"/>
                </a:lnTo>
                <a:lnTo>
                  <a:pt x="2618" y="12545"/>
                </a:lnTo>
                <a:lnTo>
                  <a:pt x="2619" y="12420"/>
                </a:lnTo>
                <a:lnTo>
                  <a:pt x="2565" y="12266"/>
                </a:lnTo>
                <a:lnTo>
                  <a:pt x="2583" y="12179"/>
                </a:lnTo>
                <a:lnTo>
                  <a:pt x="2457" y="12125"/>
                </a:lnTo>
                <a:lnTo>
                  <a:pt x="2355" y="12141"/>
                </a:lnTo>
                <a:lnTo>
                  <a:pt x="2337" y="12170"/>
                </a:lnTo>
                <a:lnTo>
                  <a:pt x="2207" y="12168"/>
                </a:lnTo>
                <a:lnTo>
                  <a:pt x="2132" y="12242"/>
                </a:lnTo>
                <a:lnTo>
                  <a:pt x="2018" y="12242"/>
                </a:lnTo>
                <a:lnTo>
                  <a:pt x="1941" y="12246"/>
                </a:lnTo>
                <a:lnTo>
                  <a:pt x="1896" y="12201"/>
                </a:lnTo>
                <a:lnTo>
                  <a:pt x="1878" y="12122"/>
                </a:lnTo>
                <a:lnTo>
                  <a:pt x="1974" y="12035"/>
                </a:lnTo>
                <a:lnTo>
                  <a:pt x="1904" y="11949"/>
                </a:lnTo>
                <a:lnTo>
                  <a:pt x="1878" y="11862"/>
                </a:lnTo>
                <a:lnTo>
                  <a:pt x="1821" y="11777"/>
                </a:lnTo>
                <a:lnTo>
                  <a:pt x="1808" y="11681"/>
                </a:lnTo>
                <a:lnTo>
                  <a:pt x="1793" y="11591"/>
                </a:lnTo>
                <a:lnTo>
                  <a:pt x="1811" y="11514"/>
                </a:lnTo>
                <a:lnTo>
                  <a:pt x="1818" y="11342"/>
                </a:lnTo>
                <a:lnTo>
                  <a:pt x="1803" y="11267"/>
                </a:lnTo>
                <a:lnTo>
                  <a:pt x="1839" y="11208"/>
                </a:lnTo>
                <a:lnTo>
                  <a:pt x="1899" y="11147"/>
                </a:lnTo>
                <a:lnTo>
                  <a:pt x="1853" y="11105"/>
                </a:lnTo>
                <a:lnTo>
                  <a:pt x="1817" y="11064"/>
                </a:lnTo>
                <a:lnTo>
                  <a:pt x="1823" y="11000"/>
                </a:lnTo>
                <a:lnTo>
                  <a:pt x="1916" y="10995"/>
                </a:lnTo>
                <a:lnTo>
                  <a:pt x="1950" y="10940"/>
                </a:lnTo>
                <a:lnTo>
                  <a:pt x="1925" y="10853"/>
                </a:lnTo>
                <a:lnTo>
                  <a:pt x="1923" y="10773"/>
                </a:lnTo>
                <a:lnTo>
                  <a:pt x="1970" y="10704"/>
                </a:lnTo>
                <a:lnTo>
                  <a:pt x="2030" y="10655"/>
                </a:lnTo>
                <a:lnTo>
                  <a:pt x="2114" y="10520"/>
                </a:lnTo>
                <a:lnTo>
                  <a:pt x="2136" y="10443"/>
                </a:lnTo>
                <a:lnTo>
                  <a:pt x="2219" y="10433"/>
                </a:lnTo>
                <a:lnTo>
                  <a:pt x="2187" y="10305"/>
                </a:lnTo>
                <a:lnTo>
                  <a:pt x="2217" y="10232"/>
                </a:lnTo>
                <a:lnTo>
                  <a:pt x="2178" y="10193"/>
                </a:lnTo>
                <a:lnTo>
                  <a:pt x="2231" y="10115"/>
                </a:lnTo>
                <a:lnTo>
                  <a:pt x="2300" y="10076"/>
                </a:lnTo>
                <a:lnTo>
                  <a:pt x="2264" y="10005"/>
                </a:lnTo>
                <a:lnTo>
                  <a:pt x="2250" y="9930"/>
                </a:lnTo>
                <a:lnTo>
                  <a:pt x="2342" y="9786"/>
                </a:lnTo>
                <a:lnTo>
                  <a:pt x="2400" y="9668"/>
                </a:lnTo>
                <a:lnTo>
                  <a:pt x="2450" y="9555"/>
                </a:lnTo>
                <a:lnTo>
                  <a:pt x="2532" y="9512"/>
                </a:lnTo>
                <a:lnTo>
                  <a:pt x="2547" y="9428"/>
                </a:lnTo>
                <a:lnTo>
                  <a:pt x="2534" y="9354"/>
                </a:lnTo>
                <a:lnTo>
                  <a:pt x="2646" y="9189"/>
                </a:lnTo>
                <a:lnTo>
                  <a:pt x="2706" y="9158"/>
                </a:lnTo>
                <a:lnTo>
                  <a:pt x="2706" y="9086"/>
                </a:lnTo>
                <a:lnTo>
                  <a:pt x="2756" y="8990"/>
                </a:lnTo>
                <a:lnTo>
                  <a:pt x="2732" y="8889"/>
                </a:lnTo>
                <a:lnTo>
                  <a:pt x="2754" y="8838"/>
                </a:lnTo>
                <a:lnTo>
                  <a:pt x="2730" y="8772"/>
                </a:lnTo>
                <a:lnTo>
                  <a:pt x="2715" y="8672"/>
                </a:lnTo>
                <a:lnTo>
                  <a:pt x="2682" y="8543"/>
                </a:lnTo>
                <a:lnTo>
                  <a:pt x="2709" y="8421"/>
                </a:lnTo>
                <a:lnTo>
                  <a:pt x="2751" y="8262"/>
                </a:lnTo>
                <a:lnTo>
                  <a:pt x="2784" y="8207"/>
                </a:lnTo>
                <a:lnTo>
                  <a:pt x="2787" y="8124"/>
                </a:lnTo>
                <a:lnTo>
                  <a:pt x="2847" y="8100"/>
                </a:lnTo>
                <a:lnTo>
                  <a:pt x="2840" y="8024"/>
                </a:lnTo>
                <a:lnTo>
                  <a:pt x="2775" y="8010"/>
                </a:lnTo>
                <a:lnTo>
                  <a:pt x="2792" y="7938"/>
                </a:lnTo>
                <a:lnTo>
                  <a:pt x="2772" y="7842"/>
                </a:lnTo>
                <a:lnTo>
                  <a:pt x="2712" y="7838"/>
                </a:lnTo>
                <a:lnTo>
                  <a:pt x="2654" y="7797"/>
                </a:lnTo>
                <a:lnTo>
                  <a:pt x="2705" y="7776"/>
                </a:lnTo>
                <a:lnTo>
                  <a:pt x="2747" y="7745"/>
                </a:lnTo>
                <a:lnTo>
                  <a:pt x="2771" y="7703"/>
                </a:lnTo>
                <a:lnTo>
                  <a:pt x="2810" y="7670"/>
                </a:lnTo>
                <a:lnTo>
                  <a:pt x="2859" y="7644"/>
                </a:lnTo>
                <a:lnTo>
                  <a:pt x="2910" y="7631"/>
                </a:lnTo>
                <a:lnTo>
                  <a:pt x="2964" y="7610"/>
                </a:lnTo>
                <a:lnTo>
                  <a:pt x="3023" y="7604"/>
                </a:lnTo>
                <a:lnTo>
                  <a:pt x="3026" y="7554"/>
                </a:lnTo>
                <a:lnTo>
                  <a:pt x="3096" y="7590"/>
                </a:lnTo>
                <a:lnTo>
                  <a:pt x="3146" y="7587"/>
                </a:lnTo>
                <a:lnTo>
                  <a:pt x="3192" y="7566"/>
                </a:lnTo>
                <a:lnTo>
                  <a:pt x="3237" y="7568"/>
                </a:lnTo>
                <a:lnTo>
                  <a:pt x="3326" y="7557"/>
                </a:lnTo>
                <a:lnTo>
                  <a:pt x="3362" y="7530"/>
                </a:lnTo>
                <a:lnTo>
                  <a:pt x="3506" y="7566"/>
                </a:lnTo>
                <a:lnTo>
                  <a:pt x="3578" y="7571"/>
                </a:lnTo>
                <a:lnTo>
                  <a:pt x="3626" y="7565"/>
                </a:lnTo>
                <a:lnTo>
                  <a:pt x="3705" y="7596"/>
                </a:lnTo>
                <a:lnTo>
                  <a:pt x="3788" y="7596"/>
                </a:lnTo>
                <a:lnTo>
                  <a:pt x="3770" y="7715"/>
                </a:lnTo>
                <a:lnTo>
                  <a:pt x="3719" y="7770"/>
                </a:lnTo>
                <a:lnTo>
                  <a:pt x="3672" y="7859"/>
                </a:lnTo>
                <a:lnTo>
                  <a:pt x="3669" y="7938"/>
                </a:lnTo>
                <a:lnTo>
                  <a:pt x="3711" y="8094"/>
                </a:lnTo>
                <a:lnTo>
                  <a:pt x="3650" y="8151"/>
                </a:lnTo>
                <a:lnTo>
                  <a:pt x="3668" y="8219"/>
                </a:lnTo>
                <a:lnTo>
                  <a:pt x="3690" y="8277"/>
                </a:lnTo>
                <a:lnTo>
                  <a:pt x="3720" y="8352"/>
                </a:lnTo>
                <a:lnTo>
                  <a:pt x="3662" y="8373"/>
                </a:lnTo>
                <a:lnTo>
                  <a:pt x="3627" y="8396"/>
                </a:lnTo>
                <a:lnTo>
                  <a:pt x="3615" y="8432"/>
                </a:lnTo>
                <a:lnTo>
                  <a:pt x="3647" y="8492"/>
                </a:lnTo>
                <a:lnTo>
                  <a:pt x="3707" y="8507"/>
                </a:lnTo>
                <a:lnTo>
                  <a:pt x="3732" y="8538"/>
                </a:lnTo>
                <a:lnTo>
                  <a:pt x="3788" y="8505"/>
                </a:lnTo>
                <a:lnTo>
                  <a:pt x="3843" y="8483"/>
                </a:lnTo>
                <a:lnTo>
                  <a:pt x="3917" y="8478"/>
                </a:lnTo>
                <a:lnTo>
                  <a:pt x="3999" y="8478"/>
                </a:lnTo>
                <a:lnTo>
                  <a:pt x="4133" y="8535"/>
                </a:lnTo>
                <a:lnTo>
                  <a:pt x="4214" y="8556"/>
                </a:lnTo>
                <a:lnTo>
                  <a:pt x="4292" y="8567"/>
                </a:lnTo>
                <a:lnTo>
                  <a:pt x="4377" y="8538"/>
                </a:lnTo>
                <a:lnTo>
                  <a:pt x="4469" y="8525"/>
                </a:lnTo>
                <a:lnTo>
                  <a:pt x="4499" y="8498"/>
                </a:lnTo>
                <a:lnTo>
                  <a:pt x="4553" y="8466"/>
                </a:lnTo>
                <a:lnTo>
                  <a:pt x="4658" y="8456"/>
                </a:lnTo>
                <a:lnTo>
                  <a:pt x="4692" y="8522"/>
                </a:lnTo>
                <a:lnTo>
                  <a:pt x="4739" y="8561"/>
                </a:lnTo>
                <a:lnTo>
                  <a:pt x="4764" y="8592"/>
                </a:lnTo>
                <a:lnTo>
                  <a:pt x="4826" y="8556"/>
                </a:lnTo>
                <a:lnTo>
                  <a:pt x="4830" y="8606"/>
                </a:lnTo>
                <a:lnTo>
                  <a:pt x="4844" y="8655"/>
                </a:lnTo>
                <a:lnTo>
                  <a:pt x="4910" y="8685"/>
                </a:lnTo>
                <a:lnTo>
                  <a:pt x="4950" y="8726"/>
                </a:lnTo>
                <a:lnTo>
                  <a:pt x="5033" y="8792"/>
                </a:lnTo>
                <a:lnTo>
                  <a:pt x="5135" y="8891"/>
                </a:lnTo>
                <a:lnTo>
                  <a:pt x="5157" y="9023"/>
                </a:lnTo>
                <a:lnTo>
                  <a:pt x="5229" y="9033"/>
                </a:lnTo>
                <a:lnTo>
                  <a:pt x="5297" y="9051"/>
                </a:lnTo>
                <a:lnTo>
                  <a:pt x="5349" y="9056"/>
                </a:lnTo>
                <a:lnTo>
                  <a:pt x="5384" y="9084"/>
                </a:lnTo>
                <a:lnTo>
                  <a:pt x="5436" y="9134"/>
                </a:lnTo>
                <a:lnTo>
                  <a:pt x="5489" y="9174"/>
                </a:lnTo>
                <a:lnTo>
                  <a:pt x="5486" y="9110"/>
                </a:lnTo>
                <a:lnTo>
                  <a:pt x="5465" y="9054"/>
                </a:lnTo>
                <a:lnTo>
                  <a:pt x="5480" y="9005"/>
                </a:lnTo>
                <a:lnTo>
                  <a:pt x="5529" y="9038"/>
                </a:lnTo>
                <a:lnTo>
                  <a:pt x="5546" y="9093"/>
                </a:lnTo>
                <a:lnTo>
                  <a:pt x="5591" y="9120"/>
                </a:lnTo>
                <a:lnTo>
                  <a:pt x="5654" y="9186"/>
                </a:lnTo>
                <a:lnTo>
                  <a:pt x="5691" y="9147"/>
                </a:lnTo>
                <a:lnTo>
                  <a:pt x="5699" y="9060"/>
                </a:lnTo>
                <a:lnTo>
                  <a:pt x="5660" y="9029"/>
                </a:lnTo>
                <a:lnTo>
                  <a:pt x="5648" y="8939"/>
                </a:lnTo>
                <a:lnTo>
                  <a:pt x="5661" y="8862"/>
                </a:lnTo>
                <a:lnTo>
                  <a:pt x="5714" y="8750"/>
                </a:lnTo>
                <a:lnTo>
                  <a:pt x="5667" y="8727"/>
                </a:lnTo>
                <a:lnTo>
                  <a:pt x="5624" y="8625"/>
                </a:lnTo>
                <a:lnTo>
                  <a:pt x="5556" y="8600"/>
                </a:lnTo>
                <a:lnTo>
                  <a:pt x="5496" y="8537"/>
                </a:lnTo>
                <a:lnTo>
                  <a:pt x="5423" y="8498"/>
                </a:lnTo>
                <a:lnTo>
                  <a:pt x="5414" y="8381"/>
                </a:lnTo>
                <a:lnTo>
                  <a:pt x="5417" y="8265"/>
                </a:lnTo>
                <a:lnTo>
                  <a:pt x="5387" y="8126"/>
                </a:lnTo>
                <a:lnTo>
                  <a:pt x="5291" y="7928"/>
                </a:lnTo>
                <a:lnTo>
                  <a:pt x="5261" y="7826"/>
                </a:lnTo>
                <a:lnTo>
                  <a:pt x="5255" y="7727"/>
                </a:lnTo>
                <a:lnTo>
                  <a:pt x="5234" y="7662"/>
                </a:lnTo>
                <a:lnTo>
                  <a:pt x="5222" y="7583"/>
                </a:lnTo>
                <a:lnTo>
                  <a:pt x="5237" y="7512"/>
                </a:lnTo>
                <a:lnTo>
                  <a:pt x="5310" y="7538"/>
                </a:lnTo>
                <a:lnTo>
                  <a:pt x="5406" y="7530"/>
                </a:lnTo>
                <a:lnTo>
                  <a:pt x="5507" y="7508"/>
                </a:lnTo>
                <a:lnTo>
                  <a:pt x="5474" y="7455"/>
                </a:lnTo>
                <a:lnTo>
                  <a:pt x="5469" y="7394"/>
                </a:lnTo>
                <a:lnTo>
                  <a:pt x="5649" y="7271"/>
                </a:lnTo>
                <a:lnTo>
                  <a:pt x="5756" y="7065"/>
                </a:lnTo>
                <a:lnTo>
                  <a:pt x="5850" y="6950"/>
                </a:lnTo>
                <a:lnTo>
                  <a:pt x="5865" y="6840"/>
                </a:lnTo>
                <a:lnTo>
                  <a:pt x="5928" y="6765"/>
                </a:lnTo>
                <a:lnTo>
                  <a:pt x="6159" y="6656"/>
                </a:lnTo>
                <a:lnTo>
                  <a:pt x="6279" y="6666"/>
                </a:lnTo>
                <a:lnTo>
                  <a:pt x="6402" y="6633"/>
                </a:lnTo>
                <a:lnTo>
                  <a:pt x="6561" y="6570"/>
                </a:lnTo>
                <a:lnTo>
                  <a:pt x="6662" y="6578"/>
                </a:lnTo>
                <a:lnTo>
                  <a:pt x="6737" y="6629"/>
                </a:lnTo>
                <a:lnTo>
                  <a:pt x="6825" y="6635"/>
                </a:lnTo>
                <a:lnTo>
                  <a:pt x="6909" y="6660"/>
                </a:lnTo>
                <a:lnTo>
                  <a:pt x="7019" y="6620"/>
                </a:lnTo>
                <a:lnTo>
                  <a:pt x="7124" y="6624"/>
                </a:lnTo>
                <a:lnTo>
                  <a:pt x="7208" y="6602"/>
                </a:lnTo>
                <a:lnTo>
                  <a:pt x="7308" y="6587"/>
                </a:lnTo>
                <a:lnTo>
                  <a:pt x="7392" y="6627"/>
                </a:lnTo>
                <a:lnTo>
                  <a:pt x="7544" y="6641"/>
                </a:lnTo>
                <a:lnTo>
                  <a:pt x="7604" y="6603"/>
                </a:lnTo>
                <a:lnTo>
                  <a:pt x="7704" y="6573"/>
                </a:lnTo>
                <a:lnTo>
                  <a:pt x="7872" y="6560"/>
                </a:lnTo>
                <a:lnTo>
                  <a:pt x="7971" y="6591"/>
                </a:lnTo>
                <a:lnTo>
                  <a:pt x="8033" y="6635"/>
                </a:lnTo>
                <a:lnTo>
                  <a:pt x="8084" y="6738"/>
                </a:lnTo>
                <a:lnTo>
                  <a:pt x="8174" y="6764"/>
                </a:lnTo>
                <a:lnTo>
                  <a:pt x="8229" y="6674"/>
                </a:lnTo>
                <a:lnTo>
                  <a:pt x="8307" y="6629"/>
                </a:lnTo>
                <a:lnTo>
                  <a:pt x="8379" y="6614"/>
                </a:lnTo>
                <a:lnTo>
                  <a:pt x="8508" y="6558"/>
                </a:lnTo>
                <a:lnTo>
                  <a:pt x="8553" y="6464"/>
                </a:lnTo>
                <a:lnTo>
                  <a:pt x="8582" y="6354"/>
                </a:lnTo>
                <a:lnTo>
                  <a:pt x="8568" y="6257"/>
                </a:lnTo>
                <a:lnTo>
                  <a:pt x="8574" y="6158"/>
                </a:lnTo>
                <a:lnTo>
                  <a:pt x="8592" y="6047"/>
                </a:lnTo>
                <a:lnTo>
                  <a:pt x="8675" y="5936"/>
                </a:lnTo>
                <a:lnTo>
                  <a:pt x="8630" y="5865"/>
                </a:lnTo>
                <a:lnTo>
                  <a:pt x="8591" y="5847"/>
                </a:lnTo>
                <a:lnTo>
                  <a:pt x="8528" y="5808"/>
                </a:lnTo>
                <a:lnTo>
                  <a:pt x="8541" y="5738"/>
                </a:lnTo>
                <a:lnTo>
                  <a:pt x="8606" y="5678"/>
                </a:lnTo>
                <a:lnTo>
                  <a:pt x="8676" y="5646"/>
                </a:lnTo>
                <a:lnTo>
                  <a:pt x="8670" y="5568"/>
                </a:lnTo>
                <a:lnTo>
                  <a:pt x="8588" y="5570"/>
                </a:lnTo>
                <a:lnTo>
                  <a:pt x="8526" y="5555"/>
                </a:lnTo>
                <a:lnTo>
                  <a:pt x="8604" y="5481"/>
                </a:lnTo>
                <a:lnTo>
                  <a:pt x="8663" y="5411"/>
                </a:lnTo>
                <a:lnTo>
                  <a:pt x="8694" y="5198"/>
                </a:lnTo>
                <a:lnTo>
                  <a:pt x="8640" y="5144"/>
                </a:lnTo>
                <a:lnTo>
                  <a:pt x="8580" y="5124"/>
                </a:lnTo>
                <a:lnTo>
                  <a:pt x="8504" y="5120"/>
                </a:lnTo>
                <a:lnTo>
                  <a:pt x="8457" y="5051"/>
                </a:lnTo>
                <a:lnTo>
                  <a:pt x="8408" y="4992"/>
                </a:lnTo>
                <a:lnTo>
                  <a:pt x="8402" y="4910"/>
                </a:lnTo>
                <a:lnTo>
                  <a:pt x="8436" y="4847"/>
                </a:lnTo>
                <a:lnTo>
                  <a:pt x="8387" y="4788"/>
                </a:lnTo>
                <a:lnTo>
                  <a:pt x="8312" y="4755"/>
                </a:lnTo>
                <a:lnTo>
                  <a:pt x="8243" y="4736"/>
                </a:lnTo>
                <a:lnTo>
                  <a:pt x="8132" y="4715"/>
                </a:lnTo>
                <a:lnTo>
                  <a:pt x="8027" y="4655"/>
                </a:lnTo>
                <a:lnTo>
                  <a:pt x="7994" y="4535"/>
                </a:lnTo>
                <a:lnTo>
                  <a:pt x="7920" y="4430"/>
                </a:lnTo>
                <a:lnTo>
                  <a:pt x="7830" y="4325"/>
                </a:lnTo>
                <a:lnTo>
                  <a:pt x="7758" y="4263"/>
                </a:lnTo>
                <a:lnTo>
                  <a:pt x="7767" y="4184"/>
                </a:lnTo>
                <a:lnTo>
                  <a:pt x="7788" y="4095"/>
                </a:lnTo>
                <a:lnTo>
                  <a:pt x="7737" y="4077"/>
                </a:lnTo>
                <a:lnTo>
                  <a:pt x="7695" y="4007"/>
                </a:lnTo>
                <a:lnTo>
                  <a:pt x="7737" y="3923"/>
                </a:lnTo>
                <a:lnTo>
                  <a:pt x="7712" y="3836"/>
                </a:lnTo>
                <a:lnTo>
                  <a:pt x="7743" y="3755"/>
                </a:lnTo>
                <a:lnTo>
                  <a:pt x="7802" y="3677"/>
                </a:lnTo>
                <a:lnTo>
                  <a:pt x="7850" y="3482"/>
                </a:lnTo>
                <a:lnTo>
                  <a:pt x="7835" y="3365"/>
                </a:lnTo>
                <a:lnTo>
                  <a:pt x="7755" y="3245"/>
                </a:lnTo>
                <a:lnTo>
                  <a:pt x="7650" y="3204"/>
                </a:lnTo>
                <a:lnTo>
                  <a:pt x="7548" y="3140"/>
                </a:lnTo>
                <a:lnTo>
                  <a:pt x="7472" y="3083"/>
                </a:lnTo>
                <a:lnTo>
                  <a:pt x="7406" y="2975"/>
                </a:lnTo>
                <a:lnTo>
                  <a:pt x="7280" y="2822"/>
                </a:lnTo>
                <a:lnTo>
                  <a:pt x="7145" y="2663"/>
                </a:lnTo>
                <a:lnTo>
                  <a:pt x="7074" y="2553"/>
                </a:lnTo>
                <a:lnTo>
                  <a:pt x="7032" y="2475"/>
                </a:lnTo>
                <a:lnTo>
                  <a:pt x="6953" y="2322"/>
                </a:lnTo>
                <a:lnTo>
                  <a:pt x="6881" y="2291"/>
                </a:lnTo>
                <a:lnTo>
                  <a:pt x="6816" y="2301"/>
                </a:lnTo>
                <a:lnTo>
                  <a:pt x="6798" y="2364"/>
                </a:lnTo>
                <a:lnTo>
                  <a:pt x="6723" y="2310"/>
                </a:lnTo>
                <a:lnTo>
                  <a:pt x="6645" y="2294"/>
                </a:lnTo>
                <a:lnTo>
                  <a:pt x="6471" y="2229"/>
                </a:lnTo>
                <a:lnTo>
                  <a:pt x="6386" y="2193"/>
                </a:lnTo>
                <a:lnTo>
                  <a:pt x="6300" y="2183"/>
                </a:lnTo>
                <a:lnTo>
                  <a:pt x="6203" y="2192"/>
                </a:lnTo>
                <a:lnTo>
                  <a:pt x="6167" y="2244"/>
                </a:lnTo>
                <a:lnTo>
                  <a:pt x="6158" y="2346"/>
                </a:lnTo>
                <a:lnTo>
                  <a:pt x="6039" y="2421"/>
                </a:lnTo>
                <a:lnTo>
                  <a:pt x="6011" y="2502"/>
                </a:lnTo>
                <a:lnTo>
                  <a:pt x="5955" y="2559"/>
                </a:lnTo>
                <a:lnTo>
                  <a:pt x="5916" y="2678"/>
                </a:lnTo>
                <a:lnTo>
                  <a:pt x="5865" y="2676"/>
                </a:lnTo>
                <a:lnTo>
                  <a:pt x="5793" y="2651"/>
                </a:lnTo>
                <a:lnTo>
                  <a:pt x="5684" y="2748"/>
                </a:lnTo>
                <a:lnTo>
                  <a:pt x="5546" y="2823"/>
                </a:lnTo>
                <a:lnTo>
                  <a:pt x="5567" y="2894"/>
                </a:lnTo>
                <a:lnTo>
                  <a:pt x="5505" y="2868"/>
                </a:lnTo>
                <a:lnTo>
                  <a:pt x="5472" y="2823"/>
                </a:lnTo>
                <a:lnTo>
                  <a:pt x="5471" y="2708"/>
                </a:lnTo>
                <a:lnTo>
                  <a:pt x="5318" y="2687"/>
                </a:lnTo>
                <a:lnTo>
                  <a:pt x="5217" y="2601"/>
                </a:lnTo>
                <a:lnTo>
                  <a:pt x="5075" y="2555"/>
                </a:lnTo>
                <a:lnTo>
                  <a:pt x="5028" y="2477"/>
                </a:lnTo>
                <a:lnTo>
                  <a:pt x="4976" y="2429"/>
                </a:lnTo>
                <a:lnTo>
                  <a:pt x="4922" y="2469"/>
                </a:lnTo>
                <a:lnTo>
                  <a:pt x="4908" y="2517"/>
                </a:lnTo>
                <a:lnTo>
                  <a:pt x="4788" y="2595"/>
                </a:lnTo>
                <a:lnTo>
                  <a:pt x="4691" y="2627"/>
                </a:lnTo>
                <a:lnTo>
                  <a:pt x="4616" y="2667"/>
                </a:lnTo>
                <a:lnTo>
                  <a:pt x="4584" y="2741"/>
                </a:lnTo>
                <a:lnTo>
                  <a:pt x="4520" y="2799"/>
                </a:lnTo>
                <a:lnTo>
                  <a:pt x="4430" y="2847"/>
                </a:lnTo>
                <a:lnTo>
                  <a:pt x="4388" y="2916"/>
                </a:lnTo>
                <a:lnTo>
                  <a:pt x="4296" y="2957"/>
                </a:lnTo>
                <a:lnTo>
                  <a:pt x="4104" y="3108"/>
                </a:lnTo>
                <a:lnTo>
                  <a:pt x="4023" y="3221"/>
                </a:lnTo>
                <a:lnTo>
                  <a:pt x="3945" y="3231"/>
                </a:lnTo>
                <a:lnTo>
                  <a:pt x="3846" y="3165"/>
                </a:lnTo>
                <a:lnTo>
                  <a:pt x="3737" y="3138"/>
                </a:lnTo>
                <a:lnTo>
                  <a:pt x="3758" y="3053"/>
                </a:lnTo>
                <a:lnTo>
                  <a:pt x="3761" y="2978"/>
                </a:lnTo>
                <a:lnTo>
                  <a:pt x="3809" y="2918"/>
                </a:lnTo>
                <a:lnTo>
                  <a:pt x="3845" y="2766"/>
                </a:lnTo>
                <a:lnTo>
                  <a:pt x="3963" y="2675"/>
                </a:lnTo>
                <a:lnTo>
                  <a:pt x="3999" y="2604"/>
                </a:lnTo>
                <a:lnTo>
                  <a:pt x="3962" y="2534"/>
                </a:lnTo>
                <a:lnTo>
                  <a:pt x="3971" y="2420"/>
                </a:lnTo>
                <a:lnTo>
                  <a:pt x="3953" y="2306"/>
                </a:lnTo>
                <a:lnTo>
                  <a:pt x="3881" y="2210"/>
                </a:lnTo>
                <a:lnTo>
                  <a:pt x="3959" y="2147"/>
                </a:lnTo>
                <a:lnTo>
                  <a:pt x="3992" y="2075"/>
                </a:lnTo>
                <a:lnTo>
                  <a:pt x="4013" y="2018"/>
                </a:lnTo>
                <a:lnTo>
                  <a:pt x="4085" y="1983"/>
                </a:lnTo>
                <a:lnTo>
                  <a:pt x="4073" y="1815"/>
                </a:lnTo>
                <a:lnTo>
                  <a:pt x="4095" y="1728"/>
                </a:lnTo>
                <a:lnTo>
                  <a:pt x="4109" y="1650"/>
                </a:lnTo>
                <a:lnTo>
                  <a:pt x="4173" y="1602"/>
                </a:lnTo>
                <a:lnTo>
                  <a:pt x="4175" y="1515"/>
                </a:lnTo>
                <a:lnTo>
                  <a:pt x="4109" y="1467"/>
                </a:lnTo>
                <a:lnTo>
                  <a:pt x="4076" y="1394"/>
                </a:lnTo>
                <a:lnTo>
                  <a:pt x="4068" y="1302"/>
                </a:lnTo>
                <a:lnTo>
                  <a:pt x="4046" y="1196"/>
                </a:lnTo>
                <a:lnTo>
                  <a:pt x="4070" y="1091"/>
                </a:lnTo>
                <a:lnTo>
                  <a:pt x="4103" y="992"/>
                </a:lnTo>
                <a:lnTo>
                  <a:pt x="4094" y="939"/>
                </a:lnTo>
                <a:lnTo>
                  <a:pt x="3933" y="956"/>
                </a:lnTo>
                <a:lnTo>
                  <a:pt x="3866" y="923"/>
                </a:lnTo>
                <a:lnTo>
                  <a:pt x="3723" y="905"/>
                </a:lnTo>
                <a:lnTo>
                  <a:pt x="3656" y="956"/>
                </a:lnTo>
                <a:lnTo>
                  <a:pt x="3648" y="1004"/>
                </a:lnTo>
                <a:lnTo>
                  <a:pt x="3582" y="1041"/>
                </a:lnTo>
                <a:lnTo>
                  <a:pt x="3546" y="1013"/>
                </a:lnTo>
                <a:lnTo>
                  <a:pt x="3461" y="980"/>
                </a:lnTo>
                <a:lnTo>
                  <a:pt x="3386" y="1028"/>
                </a:lnTo>
                <a:lnTo>
                  <a:pt x="3308" y="975"/>
                </a:lnTo>
                <a:lnTo>
                  <a:pt x="3201" y="798"/>
                </a:lnTo>
                <a:lnTo>
                  <a:pt x="3227" y="728"/>
                </a:lnTo>
                <a:lnTo>
                  <a:pt x="3275" y="641"/>
                </a:lnTo>
                <a:lnTo>
                  <a:pt x="3338" y="579"/>
                </a:lnTo>
                <a:lnTo>
                  <a:pt x="3377" y="473"/>
                </a:lnTo>
                <a:lnTo>
                  <a:pt x="3395" y="353"/>
                </a:lnTo>
                <a:lnTo>
                  <a:pt x="3323" y="308"/>
                </a:lnTo>
                <a:lnTo>
                  <a:pt x="3261" y="243"/>
                </a:lnTo>
                <a:lnTo>
                  <a:pt x="3195" y="146"/>
                </a:lnTo>
                <a:lnTo>
                  <a:pt x="3105" y="44"/>
                </a:lnTo>
                <a:lnTo>
                  <a:pt x="3048" y="59"/>
                </a:lnTo>
                <a:lnTo>
                  <a:pt x="3018" y="137"/>
                </a:lnTo>
                <a:lnTo>
                  <a:pt x="2954" y="209"/>
                </a:lnTo>
                <a:lnTo>
                  <a:pt x="2900" y="149"/>
                </a:lnTo>
                <a:lnTo>
                  <a:pt x="2843" y="92"/>
                </a:lnTo>
                <a:lnTo>
                  <a:pt x="2778" y="0"/>
                </a:lnTo>
                <a:lnTo>
                  <a:pt x="2711" y="2"/>
                </a:lnTo>
                <a:lnTo>
                  <a:pt x="2658" y="36"/>
                </a:lnTo>
                <a:lnTo>
                  <a:pt x="2585" y="90"/>
                </a:lnTo>
                <a:lnTo>
                  <a:pt x="2501" y="111"/>
                </a:lnTo>
                <a:lnTo>
                  <a:pt x="2388" y="114"/>
                </a:lnTo>
                <a:lnTo>
                  <a:pt x="2294" y="108"/>
                </a:lnTo>
                <a:lnTo>
                  <a:pt x="2265" y="150"/>
                </a:lnTo>
                <a:lnTo>
                  <a:pt x="2282" y="189"/>
                </a:lnTo>
                <a:lnTo>
                  <a:pt x="2342" y="218"/>
                </a:lnTo>
                <a:lnTo>
                  <a:pt x="2346" y="276"/>
                </a:lnTo>
                <a:lnTo>
                  <a:pt x="2295" y="321"/>
                </a:lnTo>
                <a:lnTo>
                  <a:pt x="2175" y="366"/>
                </a:lnTo>
                <a:lnTo>
                  <a:pt x="2088" y="384"/>
                </a:lnTo>
                <a:lnTo>
                  <a:pt x="2004" y="359"/>
                </a:lnTo>
                <a:lnTo>
                  <a:pt x="1910" y="362"/>
                </a:lnTo>
                <a:lnTo>
                  <a:pt x="1848" y="405"/>
                </a:lnTo>
                <a:lnTo>
                  <a:pt x="1808" y="461"/>
                </a:lnTo>
                <a:lnTo>
                  <a:pt x="1806" y="542"/>
                </a:lnTo>
                <a:lnTo>
                  <a:pt x="1793" y="609"/>
                </a:lnTo>
                <a:lnTo>
                  <a:pt x="1790" y="716"/>
                </a:lnTo>
                <a:lnTo>
                  <a:pt x="1692" y="735"/>
                </a:lnTo>
                <a:lnTo>
                  <a:pt x="1635" y="683"/>
                </a:lnTo>
                <a:lnTo>
                  <a:pt x="1547" y="681"/>
                </a:lnTo>
                <a:lnTo>
                  <a:pt x="1509" y="744"/>
                </a:lnTo>
                <a:lnTo>
                  <a:pt x="1392" y="747"/>
                </a:lnTo>
                <a:lnTo>
                  <a:pt x="1323" y="777"/>
                </a:lnTo>
                <a:lnTo>
                  <a:pt x="1206" y="794"/>
                </a:lnTo>
                <a:lnTo>
                  <a:pt x="1088" y="780"/>
                </a:lnTo>
                <a:lnTo>
                  <a:pt x="983" y="752"/>
                </a:lnTo>
                <a:lnTo>
                  <a:pt x="869" y="695"/>
                </a:lnTo>
                <a:lnTo>
                  <a:pt x="756" y="660"/>
                </a:lnTo>
                <a:lnTo>
                  <a:pt x="710" y="767"/>
                </a:lnTo>
                <a:lnTo>
                  <a:pt x="741" y="861"/>
                </a:lnTo>
                <a:lnTo>
                  <a:pt x="639" y="840"/>
                </a:lnTo>
                <a:lnTo>
                  <a:pt x="561" y="938"/>
                </a:lnTo>
                <a:lnTo>
                  <a:pt x="483" y="1094"/>
                </a:lnTo>
                <a:lnTo>
                  <a:pt x="494" y="1221"/>
                </a:lnTo>
                <a:lnTo>
                  <a:pt x="549" y="1334"/>
                </a:lnTo>
                <a:lnTo>
                  <a:pt x="479" y="1449"/>
                </a:lnTo>
                <a:lnTo>
                  <a:pt x="420" y="1499"/>
                </a:lnTo>
                <a:lnTo>
                  <a:pt x="381" y="1610"/>
                </a:lnTo>
                <a:lnTo>
                  <a:pt x="407" y="1734"/>
                </a:lnTo>
                <a:lnTo>
                  <a:pt x="419" y="1847"/>
                </a:lnTo>
                <a:lnTo>
                  <a:pt x="468" y="1967"/>
                </a:lnTo>
                <a:lnTo>
                  <a:pt x="341" y="1989"/>
                </a:lnTo>
                <a:lnTo>
                  <a:pt x="251" y="2028"/>
                </a:lnTo>
                <a:lnTo>
                  <a:pt x="176" y="2084"/>
                </a:lnTo>
                <a:lnTo>
                  <a:pt x="111" y="2027"/>
                </a:lnTo>
                <a:lnTo>
                  <a:pt x="0" y="2016"/>
                </a:lnTo>
                <a:lnTo>
                  <a:pt x="60" y="2195"/>
                </a:lnTo>
                <a:lnTo>
                  <a:pt x="189" y="2336"/>
                </a:lnTo>
                <a:lnTo>
                  <a:pt x="228" y="2358"/>
                </a:lnTo>
                <a:lnTo>
                  <a:pt x="251" y="2271"/>
                </a:lnTo>
                <a:lnTo>
                  <a:pt x="288" y="2283"/>
                </a:lnTo>
                <a:lnTo>
                  <a:pt x="320" y="2418"/>
                </a:lnTo>
                <a:lnTo>
                  <a:pt x="368" y="2544"/>
                </a:lnTo>
                <a:lnTo>
                  <a:pt x="396" y="2679"/>
                </a:lnTo>
                <a:lnTo>
                  <a:pt x="360" y="2783"/>
                </a:lnTo>
                <a:lnTo>
                  <a:pt x="398" y="2892"/>
                </a:lnTo>
                <a:lnTo>
                  <a:pt x="497" y="2979"/>
                </a:lnTo>
                <a:lnTo>
                  <a:pt x="582" y="3113"/>
                </a:lnTo>
                <a:lnTo>
                  <a:pt x="630" y="3122"/>
                </a:lnTo>
                <a:close/>
              </a:path>
            </a:pathLst>
          </a:custGeom>
          <a:solidFill>
            <a:srgbClr val="EB7E07"/>
          </a:solidFill>
          <a:ln w="19050" cmpd="sng">
            <a:no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Arial"/>
              <a:cs typeface="+mn-cs"/>
            </a:endParaRPr>
          </a:p>
        </p:txBody>
      </p:sp>
      <p:sp>
        <p:nvSpPr>
          <p:cNvPr id="248" name="Oval 247">
            <a:extLst>
              <a:ext uri="{FF2B5EF4-FFF2-40B4-BE49-F238E27FC236}">
                <a16:creationId xmlns:a16="http://schemas.microsoft.com/office/drawing/2014/main" id="{955F9B26-E6CD-44AB-AB32-06656B2410F1}"/>
              </a:ext>
            </a:extLst>
          </p:cNvPr>
          <p:cNvSpPr/>
          <p:nvPr/>
        </p:nvSpPr>
        <p:spPr>
          <a:xfrm>
            <a:off x="6348836" y="1966712"/>
            <a:ext cx="274320" cy="274320"/>
          </a:xfrm>
          <a:prstGeom prst="ellipse">
            <a:avLst/>
          </a:prstGeom>
          <a:solidFill>
            <a:srgbClr val="0E3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0" name="Freeform: Shape 249">
            <a:extLst>
              <a:ext uri="{FF2B5EF4-FFF2-40B4-BE49-F238E27FC236}">
                <a16:creationId xmlns:a16="http://schemas.microsoft.com/office/drawing/2014/main" id="{370FEA2A-A3F3-434A-A948-D44ED6C6D1CC}"/>
              </a:ext>
            </a:extLst>
          </p:cNvPr>
          <p:cNvSpPr/>
          <p:nvPr/>
        </p:nvSpPr>
        <p:spPr>
          <a:xfrm>
            <a:off x="6560506" y="1632432"/>
            <a:ext cx="1019992" cy="758009"/>
          </a:xfrm>
          <a:custGeom>
            <a:avLst/>
            <a:gdLst>
              <a:gd name="connsiteX0" fmla="*/ 1041400 w 1092200"/>
              <a:gd name="connsiteY0" fmla="*/ 0 h 990600"/>
              <a:gd name="connsiteX1" fmla="*/ 0 w 1092200"/>
              <a:gd name="connsiteY1" fmla="*/ 577850 h 990600"/>
              <a:gd name="connsiteX2" fmla="*/ 1092200 w 1092200"/>
              <a:gd name="connsiteY2" fmla="*/ 990600 h 990600"/>
              <a:gd name="connsiteX3" fmla="*/ 1041400 w 1092200"/>
              <a:gd name="connsiteY3" fmla="*/ 0 h 990600"/>
              <a:gd name="connsiteX0" fmla="*/ 1019175 w 1092200"/>
              <a:gd name="connsiteY0" fmla="*/ 0 h 971550"/>
              <a:gd name="connsiteX1" fmla="*/ 0 w 1092200"/>
              <a:gd name="connsiteY1" fmla="*/ 558800 h 971550"/>
              <a:gd name="connsiteX2" fmla="*/ 1092200 w 1092200"/>
              <a:gd name="connsiteY2" fmla="*/ 971550 h 971550"/>
              <a:gd name="connsiteX3" fmla="*/ 1019175 w 1092200"/>
              <a:gd name="connsiteY3" fmla="*/ 0 h 971550"/>
              <a:gd name="connsiteX0" fmla="*/ 1019175 w 1019175"/>
              <a:gd name="connsiteY0" fmla="*/ 0 h 955675"/>
              <a:gd name="connsiteX1" fmla="*/ 0 w 1019175"/>
              <a:gd name="connsiteY1" fmla="*/ 558800 h 955675"/>
              <a:gd name="connsiteX2" fmla="*/ 1009650 w 1019175"/>
              <a:gd name="connsiteY2" fmla="*/ 955675 h 955675"/>
              <a:gd name="connsiteX3" fmla="*/ 1019175 w 1019175"/>
              <a:gd name="connsiteY3" fmla="*/ 0 h 955675"/>
              <a:gd name="connsiteX0" fmla="*/ 983996 w 983996"/>
              <a:gd name="connsiteY0" fmla="*/ 0 h 955675"/>
              <a:gd name="connsiteX1" fmla="*/ 0 w 983996"/>
              <a:gd name="connsiteY1" fmla="*/ 616442 h 955675"/>
              <a:gd name="connsiteX2" fmla="*/ 974471 w 983996"/>
              <a:gd name="connsiteY2" fmla="*/ 955675 h 955675"/>
              <a:gd name="connsiteX3" fmla="*/ 983996 w 983996"/>
              <a:gd name="connsiteY3" fmla="*/ 0 h 955675"/>
              <a:gd name="connsiteX0" fmla="*/ 941782 w 941782"/>
              <a:gd name="connsiteY0" fmla="*/ 0 h 955675"/>
              <a:gd name="connsiteX1" fmla="*/ 0 w 941782"/>
              <a:gd name="connsiteY1" fmla="*/ 597228 h 955675"/>
              <a:gd name="connsiteX2" fmla="*/ 932257 w 941782"/>
              <a:gd name="connsiteY2" fmla="*/ 955675 h 955675"/>
              <a:gd name="connsiteX3" fmla="*/ 941782 w 941782"/>
              <a:gd name="connsiteY3" fmla="*/ 0 h 955675"/>
            </a:gdLst>
            <a:ahLst/>
            <a:cxnLst>
              <a:cxn ang="0">
                <a:pos x="connsiteX0" y="connsiteY0"/>
              </a:cxn>
              <a:cxn ang="0">
                <a:pos x="connsiteX1" y="connsiteY1"/>
              </a:cxn>
              <a:cxn ang="0">
                <a:pos x="connsiteX2" y="connsiteY2"/>
              </a:cxn>
              <a:cxn ang="0">
                <a:pos x="connsiteX3" y="connsiteY3"/>
              </a:cxn>
            </a:cxnLst>
            <a:rect l="l" t="t" r="r" b="b"/>
            <a:pathLst>
              <a:path w="941782" h="955675">
                <a:moveTo>
                  <a:pt x="941782" y="0"/>
                </a:moveTo>
                <a:lnTo>
                  <a:pt x="0" y="597228"/>
                </a:lnTo>
                <a:lnTo>
                  <a:pt x="932257" y="955675"/>
                </a:lnTo>
                <a:lnTo>
                  <a:pt x="941782" y="0"/>
                </a:lnTo>
                <a:close/>
              </a:path>
            </a:pathLst>
          </a:custGeom>
          <a:solidFill>
            <a:srgbClr val="9C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latin typeface="TH SarabunPSK" panose="020B0500040200020003" pitchFamily="34" charset="-34"/>
              <a:cs typeface="TH SarabunPSK" panose="020B0500040200020003" pitchFamily="34" charset="-34"/>
            </a:endParaRPr>
          </a:p>
        </p:txBody>
      </p:sp>
      <p:sp>
        <p:nvSpPr>
          <p:cNvPr id="103" name="Rectangle: Rounded Corners 102">
            <a:extLst>
              <a:ext uri="{FF2B5EF4-FFF2-40B4-BE49-F238E27FC236}">
                <a16:creationId xmlns:a16="http://schemas.microsoft.com/office/drawing/2014/main" id="{1A6FA12F-34B2-4473-9876-FEF08B77BA84}"/>
              </a:ext>
            </a:extLst>
          </p:cNvPr>
          <p:cNvSpPr/>
          <p:nvPr/>
        </p:nvSpPr>
        <p:spPr>
          <a:xfrm>
            <a:off x="-2359" y="6990489"/>
            <a:ext cx="7565209" cy="3353880"/>
          </a:xfrm>
          <a:prstGeom prst="roundRect">
            <a:avLst>
              <a:gd name="adj" fmla="val 0"/>
            </a:avLst>
          </a:prstGeom>
          <a:solidFill>
            <a:srgbClr val="F6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D-DIN" panose="020B0504030202030204" pitchFamily="34" charset="0"/>
            </a:endParaRPr>
          </a:p>
        </p:txBody>
      </p:sp>
      <p:sp>
        <p:nvSpPr>
          <p:cNvPr id="17" name="Rectangle: Rounded Corners 16">
            <a:extLst>
              <a:ext uri="{FF2B5EF4-FFF2-40B4-BE49-F238E27FC236}">
                <a16:creationId xmlns:a16="http://schemas.microsoft.com/office/drawing/2014/main" id="{EA4B494B-62C2-430A-8DFE-86FD4093AD1A}"/>
              </a:ext>
            </a:extLst>
          </p:cNvPr>
          <p:cNvSpPr/>
          <p:nvPr/>
        </p:nvSpPr>
        <p:spPr>
          <a:xfrm>
            <a:off x="-2361" y="6995070"/>
            <a:ext cx="7565208" cy="280346"/>
          </a:xfrm>
          <a:prstGeom prst="roundRect">
            <a:avLst>
              <a:gd name="adj" fmla="val 0"/>
            </a:avLst>
          </a:prstGeom>
          <a:solidFill>
            <a:srgbClr val="587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D-DIN" panose="020B0504030202030204" pitchFamily="34" charset="0"/>
              </a:rPr>
              <a:t>FOCUSED INVESTMENT THEMES</a:t>
            </a:r>
          </a:p>
        </p:txBody>
      </p:sp>
      <p:sp>
        <p:nvSpPr>
          <p:cNvPr id="61" name="Rectangle: Rounded Corners 60">
            <a:extLst>
              <a:ext uri="{FF2B5EF4-FFF2-40B4-BE49-F238E27FC236}">
                <a16:creationId xmlns:a16="http://schemas.microsoft.com/office/drawing/2014/main" id="{8F42FE99-E387-4477-9CF7-854E141697C1}"/>
              </a:ext>
            </a:extLst>
          </p:cNvPr>
          <p:cNvSpPr/>
          <p:nvPr/>
        </p:nvSpPr>
        <p:spPr>
          <a:xfrm>
            <a:off x="181686" y="7412069"/>
            <a:ext cx="7199479" cy="2811431"/>
          </a:xfrm>
          <a:prstGeom prst="roundRect">
            <a:avLst>
              <a:gd name="adj" fmla="val 31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latin typeface="TH SarabunPSK" panose="020B0500040200020003" pitchFamily="34" charset="-34"/>
              <a:cs typeface="TH SarabunPSK" panose="020B0500040200020003" pitchFamily="34" charset="-34"/>
            </a:endParaRPr>
          </a:p>
        </p:txBody>
      </p:sp>
      <p:pic>
        <p:nvPicPr>
          <p:cNvPr id="66" name="Picture 65">
            <a:extLst>
              <a:ext uri="{FF2B5EF4-FFF2-40B4-BE49-F238E27FC236}">
                <a16:creationId xmlns:a16="http://schemas.microsoft.com/office/drawing/2014/main" id="{4011E77D-7933-4CDF-BA94-82ABF83328F8}"/>
              </a:ext>
            </a:extLst>
          </p:cNvPr>
          <p:cNvPicPr>
            <a:picLocks noChangeAspect="1"/>
          </p:cNvPicPr>
          <p:nvPr/>
        </p:nvPicPr>
        <p:blipFill>
          <a:blip r:embed="rId14"/>
          <a:stretch>
            <a:fillRect/>
          </a:stretch>
        </p:blipFill>
        <p:spPr>
          <a:xfrm>
            <a:off x="5780195" y="8658015"/>
            <a:ext cx="609076" cy="728287"/>
          </a:xfrm>
          <a:prstGeom prst="rect">
            <a:avLst/>
          </a:prstGeom>
        </p:spPr>
      </p:pic>
      <p:pic>
        <p:nvPicPr>
          <p:cNvPr id="77" name="Picture 76">
            <a:extLst>
              <a:ext uri="{FF2B5EF4-FFF2-40B4-BE49-F238E27FC236}">
                <a16:creationId xmlns:a16="http://schemas.microsoft.com/office/drawing/2014/main" id="{C619D5C4-95D0-47FE-BCD7-76357F766405}"/>
              </a:ext>
            </a:extLst>
          </p:cNvPr>
          <p:cNvPicPr>
            <a:picLocks noChangeAspect="1"/>
          </p:cNvPicPr>
          <p:nvPr/>
        </p:nvPicPr>
        <p:blipFill>
          <a:blip r:embed="rId15"/>
          <a:stretch>
            <a:fillRect/>
          </a:stretch>
        </p:blipFill>
        <p:spPr>
          <a:xfrm>
            <a:off x="3587733" y="7997287"/>
            <a:ext cx="588565" cy="704961"/>
          </a:xfrm>
          <a:prstGeom prst="rect">
            <a:avLst/>
          </a:prstGeom>
        </p:spPr>
      </p:pic>
      <p:pic>
        <p:nvPicPr>
          <p:cNvPr id="82" name="Picture 81">
            <a:extLst>
              <a:ext uri="{FF2B5EF4-FFF2-40B4-BE49-F238E27FC236}">
                <a16:creationId xmlns:a16="http://schemas.microsoft.com/office/drawing/2014/main" id="{6EAFF8AC-BDCF-4A70-B5E7-3C09F774B856}"/>
              </a:ext>
            </a:extLst>
          </p:cNvPr>
          <p:cNvPicPr>
            <a:picLocks noChangeAspect="1"/>
          </p:cNvPicPr>
          <p:nvPr/>
        </p:nvPicPr>
        <p:blipFill>
          <a:blip r:embed="rId16"/>
          <a:stretch>
            <a:fillRect/>
          </a:stretch>
        </p:blipFill>
        <p:spPr>
          <a:xfrm>
            <a:off x="844953" y="8730830"/>
            <a:ext cx="553194" cy="678641"/>
          </a:xfrm>
          <a:prstGeom prst="rect">
            <a:avLst/>
          </a:prstGeom>
        </p:spPr>
      </p:pic>
      <p:pic>
        <p:nvPicPr>
          <p:cNvPr id="86" name="Picture 85">
            <a:extLst>
              <a:ext uri="{FF2B5EF4-FFF2-40B4-BE49-F238E27FC236}">
                <a16:creationId xmlns:a16="http://schemas.microsoft.com/office/drawing/2014/main" id="{7FD3AA8F-8F70-4C49-9BC0-719F0E259DFA}"/>
              </a:ext>
            </a:extLst>
          </p:cNvPr>
          <p:cNvPicPr>
            <a:picLocks noChangeAspect="1"/>
          </p:cNvPicPr>
          <p:nvPr/>
        </p:nvPicPr>
        <p:blipFill>
          <a:blip r:embed="rId17"/>
          <a:stretch>
            <a:fillRect/>
          </a:stretch>
        </p:blipFill>
        <p:spPr>
          <a:xfrm>
            <a:off x="434422" y="7979022"/>
            <a:ext cx="608390" cy="730070"/>
          </a:xfrm>
          <a:prstGeom prst="rect">
            <a:avLst/>
          </a:prstGeom>
        </p:spPr>
      </p:pic>
      <p:pic>
        <p:nvPicPr>
          <p:cNvPr id="90" name="Picture 89">
            <a:extLst>
              <a:ext uri="{FF2B5EF4-FFF2-40B4-BE49-F238E27FC236}">
                <a16:creationId xmlns:a16="http://schemas.microsoft.com/office/drawing/2014/main" id="{C9D69E7F-5914-4046-A2A3-9A25E4413990}"/>
              </a:ext>
            </a:extLst>
          </p:cNvPr>
          <p:cNvPicPr>
            <a:picLocks noChangeAspect="1"/>
          </p:cNvPicPr>
          <p:nvPr/>
        </p:nvPicPr>
        <p:blipFill>
          <a:blip r:embed="rId18"/>
          <a:stretch>
            <a:fillRect/>
          </a:stretch>
        </p:blipFill>
        <p:spPr>
          <a:xfrm>
            <a:off x="1209842" y="7964992"/>
            <a:ext cx="541922" cy="665448"/>
          </a:xfrm>
          <a:prstGeom prst="rect">
            <a:avLst/>
          </a:prstGeom>
        </p:spPr>
      </p:pic>
      <p:pic>
        <p:nvPicPr>
          <p:cNvPr id="94" name="Picture 93">
            <a:extLst>
              <a:ext uri="{FF2B5EF4-FFF2-40B4-BE49-F238E27FC236}">
                <a16:creationId xmlns:a16="http://schemas.microsoft.com/office/drawing/2014/main" id="{0FBCEEA0-EC7D-43D5-B9E5-5C2B6F4DFF4A}"/>
              </a:ext>
            </a:extLst>
          </p:cNvPr>
          <p:cNvPicPr>
            <a:picLocks noChangeAspect="1"/>
          </p:cNvPicPr>
          <p:nvPr/>
        </p:nvPicPr>
        <p:blipFill>
          <a:blip r:embed="rId19"/>
          <a:stretch>
            <a:fillRect/>
          </a:stretch>
        </p:blipFill>
        <p:spPr>
          <a:xfrm>
            <a:off x="2849698" y="7989619"/>
            <a:ext cx="543278" cy="678593"/>
          </a:xfrm>
          <a:prstGeom prst="rect">
            <a:avLst/>
          </a:prstGeom>
        </p:spPr>
      </p:pic>
      <p:pic>
        <p:nvPicPr>
          <p:cNvPr id="100" name="Picture 99">
            <a:extLst>
              <a:ext uri="{FF2B5EF4-FFF2-40B4-BE49-F238E27FC236}">
                <a16:creationId xmlns:a16="http://schemas.microsoft.com/office/drawing/2014/main" id="{B0A41506-984C-4178-B955-B308B9FC4282}"/>
              </a:ext>
            </a:extLst>
          </p:cNvPr>
          <p:cNvPicPr>
            <a:picLocks noChangeAspect="1"/>
          </p:cNvPicPr>
          <p:nvPr/>
        </p:nvPicPr>
        <p:blipFill>
          <a:blip r:embed="rId20"/>
          <a:stretch>
            <a:fillRect/>
          </a:stretch>
        </p:blipFill>
        <p:spPr>
          <a:xfrm>
            <a:off x="4208054" y="8700763"/>
            <a:ext cx="537591" cy="602754"/>
          </a:xfrm>
          <a:prstGeom prst="rect">
            <a:avLst/>
          </a:prstGeom>
        </p:spPr>
      </p:pic>
      <p:pic>
        <p:nvPicPr>
          <p:cNvPr id="104" name="Picture 103">
            <a:extLst>
              <a:ext uri="{FF2B5EF4-FFF2-40B4-BE49-F238E27FC236}">
                <a16:creationId xmlns:a16="http://schemas.microsoft.com/office/drawing/2014/main" id="{11CD4B8B-1B8B-4B41-AC40-616D41DDF18C}"/>
              </a:ext>
            </a:extLst>
          </p:cNvPr>
          <p:cNvPicPr>
            <a:picLocks noChangeAspect="1"/>
          </p:cNvPicPr>
          <p:nvPr/>
        </p:nvPicPr>
        <p:blipFill>
          <a:blip r:embed="rId21"/>
          <a:stretch>
            <a:fillRect/>
          </a:stretch>
        </p:blipFill>
        <p:spPr>
          <a:xfrm>
            <a:off x="5788245" y="7927739"/>
            <a:ext cx="560591" cy="722261"/>
          </a:xfrm>
          <a:prstGeom prst="rect">
            <a:avLst/>
          </a:prstGeom>
        </p:spPr>
      </p:pic>
      <p:pic>
        <p:nvPicPr>
          <p:cNvPr id="114" name="Picture 113">
            <a:extLst>
              <a:ext uri="{FF2B5EF4-FFF2-40B4-BE49-F238E27FC236}">
                <a16:creationId xmlns:a16="http://schemas.microsoft.com/office/drawing/2014/main" id="{7602919B-44C8-4311-91A7-C0AE3ED6DB7A}"/>
              </a:ext>
            </a:extLst>
          </p:cNvPr>
          <p:cNvPicPr>
            <a:picLocks noChangeAspect="1"/>
          </p:cNvPicPr>
          <p:nvPr/>
        </p:nvPicPr>
        <p:blipFill>
          <a:blip r:embed="rId22"/>
          <a:stretch>
            <a:fillRect/>
          </a:stretch>
        </p:blipFill>
        <p:spPr>
          <a:xfrm>
            <a:off x="1452235" y="8730830"/>
            <a:ext cx="564795" cy="664705"/>
          </a:xfrm>
          <a:prstGeom prst="rect">
            <a:avLst/>
          </a:prstGeom>
        </p:spPr>
      </p:pic>
      <p:pic>
        <p:nvPicPr>
          <p:cNvPr id="124" name="Picture 123">
            <a:extLst>
              <a:ext uri="{FF2B5EF4-FFF2-40B4-BE49-F238E27FC236}">
                <a16:creationId xmlns:a16="http://schemas.microsoft.com/office/drawing/2014/main" id="{87923A76-B765-4DE9-8377-4EB265A5959B}"/>
              </a:ext>
            </a:extLst>
          </p:cNvPr>
          <p:cNvPicPr>
            <a:picLocks noChangeAspect="1"/>
          </p:cNvPicPr>
          <p:nvPr/>
        </p:nvPicPr>
        <p:blipFill>
          <a:blip r:embed="rId23"/>
          <a:stretch>
            <a:fillRect/>
          </a:stretch>
        </p:blipFill>
        <p:spPr>
          <a:xfrm>
            <a:off x="3232400" y="8723939"/>
            <a:ext cx="521762" cy="580411"/>
          </a:xfrm>
          <a:prstGeom prst="rect">
            <a:avLst/>
          </a:prstGeom>
        </p:spPr>
      </p:pic>
      <p:pic>
        <p:nvPicPr>
          <p:cNvPr id="130" name="Picture 129">
            <a:extLst>
              <a:ext uri="{FF2B5EF4-FFF2-40B4-BE49-F238E27FC236}">
                <a16:creationId xmlns:a16="http://schemas.microsoft.com/office/drawing/2014/main" id="{23B58320-5658-464E-846A-4CF8DAE1C00F}"/>
              </a:ext>
            </a:extLst>
          </p:cNvPr>
          <p:cNvPicPr>
            <a:picLocks noChangeAspect="1"/>
          </p:cNvPicPr>
          <p:nvPr/>
        </p:nvPicPr>
        <p:blipFill>
          <a:blip r:embed="rId24"/>
          <a:stretch>
            <a:fillRect/>
          </a:stretch>
        </p:blipFill>
        <p:spPr>
          <a:xfrm>
            <a:off x="1918794" y="7973566"/>
            <a:ext cx="552152" cy="784421"/>
          </a:xfrm>
          <a:prstGeom prst="rect">
            <a:avLst/>
          </a:prstGeom>
        </p:spPr>
      </p:pic>
      <p:sp>
        <p:nvSpPr>
          <p:cNvPr id="135" name="TextBox 134">
            <a:extLst>
              <a:ext uri="{FF2B5EF4-FFF2-40B4-BE49-F238E27FC236}">
                <a16:creationId xmlns:a16="http://schemas.microsoft.com/office/drawing/2014/main" id="{6744FAED-BDD1-449B-814F-3935A355B083}"/>
              </a:ext>
            </a:extLst>
          </p:cNvPr>
          <p:cNvSpPr txBox="1"/>
          <p:nvPr/>
        </p:nvSpPr>
        <p:spPr>
          <a:xfrm>
            <a:off x="435440" y="7573251"/>
            <a:ext cx="2157821" cy="335169"/>
          </a:xfrm>
          <a:prstGeom prst="roundRect">
            <a:avLst>
              <a:gd name="adj" fmla="val 12175"/>
            </a:avLst>
          </a:prstGeom>
          <a:solidFill>
            <a:srgbClr val="36A692"/>
          </a:solidFill>
          <a:ln>
            <a:noFill/>
          </a:ln>
        </p:spPr>
        <p:txBody>
          <a:bodyPr wrap="square" rtlCol="0" anchor="ctr">
            <a:noAutofit/>
          </a:bodyPr>
          <a:lstStyle/>
          <a:p>
            <a:pPr lvl="0" algn="ctr"/>
            <a:r>
              <a:rPr lang="en-US" sz="1400" b="1" dirty="0">
                <a:solidFill>
                  <a:schemeClr val="bg1"/>
                </a:solidFill>
                <a:latin typeface="D-DIN" panose="020B0504030202030204" pitchFamily="34" charset="0"/>
              </a:rPr>
              <a:t>HEALTH</a:t>
            </a:r>
          </a:p>
        </p:txBody>
      </p:sp>
      <p:sp>
        <p:nvSpPr>
          <p:cNvPr id="139" name="TextBox 138">
            <a:extLst>
              <a:ext uri="{FF2B5EF4-FFF2-40B4-BE49-F238E27FC236}">
                <a16:creationId xmlns:a16="http://schemas.microsoft.com/office/drawing/2014/main" id="{0EAD87B4-7B14-44A0-A32F-BB355F33367B}"/>
              </a:ext>
            </a:extLst>
          </p:cNvPr>
          <p:cNvSpPr txBox="1"/>
          <p:nvPr/>
        </p:nvSpPr>
        <p:spPr>
          <a:xfrm>
            <a:off x="2701975" y="7573251"/>
            <a:ext cx="2157821" cy="335169"/>
          </a:xfrm>
          <a:prstGeom prst="roundRect">
            <a:avLst>
              <a:gd name="adj" fmla="val 12175"/>
            </a:avLst>
          </a:prstGeom>
          <a:solidFill>
            <a:srgbClr val="3157A7"/>
          </a:solidFill>
          <a:ln>
            <a:noFill/>
          </a:ln>
        </p:spPr>
        <p:txBody>
          <a:bodyPr wrap="square" rtlCol="0" anchor="ctr">
            <a:noAutofit/>
          </a:bodyPr>
          <a:lstStyle/>
          <a:p>
            <a:pPr lvl="0" algn="ctr"/>
            <a:r>
              <a:rPr lang="en-US" sz="1400" b="1" dirty="0">
                <a:solidFill>
                  <a:schemeClr val="bg1"/>
                </a:solidFill>
                <a:latin typeface="D-DIN" panose="020B0504030202030204" pitchFamily="34" charset="0"/>
              </a:rPr>
              <a:t>DIGITAL</a:t>
            </a:r>
          </a:p>
        </p:txBody>
      </p:sp>
      <p:sp>
        <p:nvSpPr>
          <p:cNvPr id="140" name="TextBox 139">
            <a:extLst>
              <a:ext uri="{FF2B5EF4-FFF2-40B4-BE49-F238E27FC236}">
                <a16:creationId xmlns:a16="http://schemas.microsoft.com/office/drawing/2014/main" id="{78B4B922-3911-47D7-B95B-8F9A80634217}"/>
              </a:ext>
            </a:extLst>
          </p:cNvPr>
          <p:cNvSpPr txBox="1"/>
          <p:nvPr/>
        </p:nvSpPr>
        <p:spPr>
          <a:xfrm>
            <a:off x="4969590" y="7573251"/>
            <a:ext cx="2157821" cy="335169"/>
          </a:xfrm>
          <a:prstGeom prst="roundRect">
            <a:avLst>
              <a:gd name="adj" fmla="val 12175"/>
            </a:avLst>
          </a:prstGeom>
          <a:solidFill>
            <a:schemeClr val="accent2"/>
          </a:solidFill>
          <a:ln>
            <a:noFill/>
          </a:ln>
        </p:spPr>
        <p:txBody>
          <a:bodyPr wrap="square" rtlCol="0" anchor="ctr">
            <a:noAutofit/>
          </a:bodyPr>
          <a:lstStyle/>
          <a:p>
            <a:pPr lvl="0" algn="ctr"/>
            <a:r>
              <a:rPr lang="en-US" sz="1400" b="1" dirty="0">
                <a:solidFill>
                  <a:schemeClr val="bg1"/>
                </a:solidFill>
                <a:latin typeface="D-DIN" panose="020B0504030202030204" pitchFamily="34" charset="0"/>
              </a:rPr>
              <a:t>LOGISTICS</a:t>
            </a:r>
          </a:p>
        </p:txBody>
      </p:sp>
      <p:sp>
        <p:nvSpPr>
          <p:cNvPr id="141" name="TextBox 140">
            <a:extLst>
              <a:ext uri="{FF2B5EF4-FFF2-40B4-BE49-F238E27FC236}">
                <a16:creationId xmlns:a16="http://schemas.microsoft.com/office/drawing/2014/main" id="{79AEB426-9742-4845-AD55-0535B5DF191F}"/>
              </a:ext>
            </a:extLst>
          </p:cNvPr>
          <p:cNvSpPr txBox="1"/>
          <p:nvPr/>
        </p:nvSpPr>
        <p:spPr>
          <a:xfrm>
            <a:off x="434257" y="9435137"/>
            <a:ext cx="6691971" cy="305070"/>
          </a:xfrm>
          <a:prstGeom prst="roundRect">
            <a:avLst>
              <a:gd name="adj" fmla="val 12175"/>
            </a:avLst>
          </a:prstGeom>
          <a:solidFill>
            <a:srgbClr val="00B050"/>
          </a:solidFill>
          <a:ln>
            <a:noFill/>
          </a:ln>
        </p:spPr>
        <p:txBody>
          <a:bodyPr wrap="square" rtlCol="0" anchor="ctr">
            <a:noAutofit/>
          </a:bodyPr>
          <a:lstStyle/>
          <a:p>
            <a:pPr lvl="0" algn="ctr"/>
            <a:r>
              <a:rPr lang="en-US" sz="1400" b="1" dirty="0">
                <a:solidFill>
                  <a:schemeClr val="bg1"/>
                </a:solidFill>
                <a:latin typeface="D-DIN" panose="020B0504030202030204" pitchFamily="34" charset="0"/>
              </a:rPr>
              <a:t>CIRCULAR &amp; GREEN ECONOMY</a:t>
            </a:r>
          </a:p>
        </p:txBody>
      </p:sp>
      <p:sp>
        <p:nvSpPr>
          <p:cNvPr id="69" name="TextBox 68">
            <a:extLst>
              <a:ext uri="{FF2B5EF4-FFF2-40B4-BE49-F238E27FC236}">
                <a16:creationId xmlns:a16="http://schemas.microsoft.com/office/drawing/2014/main" id="{C9C4BD30-CC4A-432C-80AB-498808ACEB88}"/>
              </a:ext>
            </a:extLst>
          </p:cNvPr>
          <p:cNvSpPr txBox="1"/>
          <p:nvPr/>
        </p:nvSpPr>
        <p:spPr>
          <a:xfrm>
            <a:off x="428169" y="9768478"/>
            <a:ext cx="6691971" cy="294236"/>
          </a:xfrm>
          <a:prstGeom prst="roundRect">
            <a:avLst>
              <a:gd name="adj" fmla="val 12175"/>
            </a:avLst>
          </a:prstGeom>
          <a:solidFill>
            <a:schemeClr val="tx1">
              <a:lumMod val="50000"/>
              <a:lumOff val="50000"/>
            </a:schemeClr>
          </a:solidFill>
          <a:ln>
            <a:noFill/>
          </a:ln>
        </p:spPr>
        <p:txBody>
          <a:bodyPr wrap="square" rtlCol="0" anchor="ctr">
            <a:noAutofit/>
          </a:bodyPr>
          <a:lstStyle/>
          <a:p>
            <a:pPr lvl="0" algn="ctr"/>
            <a:r>
              <a:rPr lang="en-US" sz="1400" b="1" dirty="0">
                <a:solidFill>
                  <a:schemeClr val="bg1"/>
                </a:solidFill>
                <a:latin typeface="D-DIN" panose="020B0504030202030204" pitchFamily="34" charset="0"/>
              </a:rPr>
              <a:t>EDUCATION AND HUMAN RESOURCE DEVELOPMENT</a:t>
            </a:r>
          </a:p>
        </p:txBody>
      </p:sp>
      <p:sp>
        <p:nvSpPr>
          <p:cNvPr id="35" name="Rectangle: Rounded Corners 34">
            <a:extLst>
              <a:ext uri="{FF2B5EF4-FFF2-40B4-BE49-F238E27FC236}">
                <a16:creationId xmlns:a16="http://schemas.microsoft.com/office/drawing/2014/main" id="{80ECC4AF-55CD-4971-86BA-FA71A1095403}"/>
              </a:ext>
            </a:extLst>
          </p:cNvPr>
          <p:cNvSpPr/>
          <p:nvPr/>
        </p:nvSpPr>
        <p:spPr>
          <a:xfrm>
            <a:off x="4182034" y="8666783"/>
            <a:ext cx="606267" cy="677638"/>
          </a:xfrm>
          <a:prstGeom prst="roundRect">
            <a:avLst/>
          </a:prstGeom>
          <a:noFill/>
          <a:ln w="127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Tree>
    <p:extLst>
      <p:ext uri="{BB962C8B-B14F-4D97-AF65-F5344CB8AC3E}">
        <p14:creationId xmlns:p14="http://schemas.microsoft.com/office/powerpoint/2010/main" val="3824876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Top Corners One Rounded and One Snipped 123">
            <a:extLst>
              <a:ext uri="{FF2B5EF4-FFF2-40B4-BE49-F238E27FC236}">
                <a16:creationId xmlns:a16="http://schemas.microsoft.com/office/drawing/2014/main" id="{968D115F-1826-4E1B-8345-07944480F1F8}"/>
              </a:ext>
            </a:extLst>
          </p:cNvPr>
          <p:cNvSpPr/>
          <p:nvPr/>
        </p:nvSpPr>
        <p:spPr>
          <a:xfrm flipH="1">
            <a:off x="3275668" y="294137"/>
            <a:ext cx="4220504" cy="515151"/>
          </a:xfrm>
          <a:prstGeom prst="snipRoundRect">
            <a:avLst>
              <a:gd name="adj1" fmla="val 0"/>
              <a:gd name="adj2" fmla="val 37375"/>
            </a:avLst>
          </a:prstGeom>
          <a:solidFill>
            <a:srgbClr val="F381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4625"/>
            <a:r>
              <a:rPr lang="en-US" sz="2400" b="1" dirty="0">
                <a:latin typeface="D-DIN" panose="020B0504030202030204" pitchFamily="34" charset="0"/>
              </a:rPr>
              <a:t>Comprehensive Infrastructure</a:t>
            </a:r>
          </a:p>
        </p:txBody>
      </p:sp>
      <p:sp>
        <p:nvSpPr>
          <p:cNvPr id="125" name="Rectangle: Rounded Corners 124">
            <a:extLst>
              <a:ext uri="{FF2B5EF4-FFF2-40B4-BE49-F238E27FC236}">
                <a16:creationId xmlns:a16="http://schemas.microsoft.com/office/drawing/2014/main" id="{23D2C7E4-1D04-43EB-B7CE-15B3C5A36AB8}"/>
              </a:ext>
            </a:extLst>
          </p:cNvPr>
          <p:cNvSpPr/>
          <p:nvPr/>
        </p:nvSpPr>
        <p:spPr>
          <a:xfrm>
            <a:off x="3625128" y="4775588"/>
            <a:ext cx="3745937" cy="2047598"/>
          </a:xfrm>
          <a:prstGeom prst="roundRect">
            <a:avLst>
              <a:gd name="adj" fmla="val 4207"/>
            </a:avLst>
          </a:prstGeom>
          <a:solidFill>
            <a:srgbClr val="E7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p>
        </p:txBody>
      </p:sp>
      <p:sp>
        <p:nvSpPr>
          <p:cNvPr id="127" name="Rectangle: Rounded Corners 126">
            <a:extLst>
              <a:ext uri="{FF2B5EF4-FFF2-40B4-BE49-F238E27FC236}">
                <a16:creationId xmlns:a16="http://schemas.microsoft.com/office/drawing/2014/main" id="{0A615DC2-ABCA-42C2-9316-73FAF3FC2982}"/>
              </a:ext>
            </a:extLst>
          </p:cNvPr>
          <p:cNvSpPr/>
          <p:nvPr/>
        </p:nvSpPr>
        <p:spPr>
          <a:xfrm>
            <a:off x="3913282" y="4887433"/>
            <a:ext cx="2997962" cy="24049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rgbClr val="002060"/>
                </a:solidFill>
                <a:latin typeface="D-DIN" panose="020B0504030202030204" pitchFamily="34" charset="0"/>
              </a:rPr>
              <a:t>Laem</a:t>
            </a:r>
            <a:r>
              <a:rPr lang="fr-FR" sz="1400" b="1" dirty="0">
                <a:solidFill>
                  <a:srgbClr val="002060"/>
                </a:solidFill>
                <a:latin typeface="D-DIN" panose="020B0504030202030204" pitchFamily="34" charset="0"/>
              </a:rPr>
              <a:t> </a:t>
            </a:r>
            <a:r>
              <a:rPr lang="fr-FR" sz="1400" b="1" dirty="0" err="1">
                <a:solidFill>
                  <a:srgbClr val="002060"/>
                </a:solidFill>
                <a:latin typeface="D-DIN" panose="020B0504030202030204" pitchFamily="34" charset="0"/>
              </a:rPr>
              <a:t>Chabang</a:t>
            </a:r>
            <a:r>
              <a:rPr lang="fr-FR" sz="1400" b="1" dirty="0">
                <a:solidFill>
                  <a:srgbClr val="002060"/>
                </a:solidFill>
                <a:latin typeface="D-DIN" panose="020B0504030202030204" pitchFamily="34" charset="0"/>
              </a:rPr>
              <a:t> Port Phase 3</a:t>
            </a:r>
          </a:p>
        </p:txBody>
      </p:sp>
      <p:sp>
        <p:nvSpPr>
          <p:cNvPr id="128" name="TextBox 127">
            <a:extLst>
              <a:ext uri="{FF2B5EF4-FFF2-40B4-BE49-F238E27FC236}">
                <a16:creationId xmlns:a16="http://schemas.microsoft.com/office/drawing/2014/main" id="{F1EF6869-E16F-4DFF-9227-72D2FACD20BD}"/>
              </a:ext>
            </a:extLst>
          </p:cNvPr>
          <p:cNvSpPr txBox="1"/>
          <p:nvPr/>
        </p:nvSpPr>
        <p:spPr>
          <a:xfrm>
            <a:off x="3728556" y="5566056"/>
            <a:ext cx="3632989" cy="1015663"/>
          </a:xfrm>
          <a:prstGeom prst="rect">
            <a:avLst/>
          </a:prstGeom>
          <a:noFill/>
        </p:spPr>
        <p:txBody>
          <a:bodyPr wrap="square" rtlCol="0">
            <a:spAutoFit/>
          </a:bodyPr>
          <a:lstStyle/>
          <a:p>
            <a:pPr marL="171450" indent="-171450">
              <a:buFont typeface="Arial" panose="020B0604020202020204" pitchFamily="34" charset="0"/>
              <a:buChar char="•"/>
              <a:defRPr/>
            </a:pPr>
            <a:r>
              <a:rPr lang="en-US" sz="1000" dirty="0">
                <a:solidFill>
                  <a:srgbClr val="002060"/>
                </a:solidFill>
                <a:latin typeface="D-DIN" panose="020B0504030202030204" pitchFamily="34" charset="0"/>
              </a:rPr>
              <a:t>Estimated start of operation: 2025 (Terminal F)</a:t>
            </a:r>
            <a:endParaRPr kumimoji="0" lang="en-US" sz="1000" i="0" u="none" strike="noStrike" kern="1200" cap="none" spc="0" normalizeH="0" baseline="0" noProof="0" dirty="0">
              <a:ln>
                <a:noFill/>
              </a:ln>
              <a:solidFill>
                <a:srgbClr val="002060"/>
              </a:solidFill>
              <a:effectLst/>
              <a:uLnTx/>
              <a:uFillTx/>
              <a:latin typeface="D-DIN" panose="020B0504030202030204" pitchFamily="34" charset="0"/>
            </a:endParaRPr>
          </a:p>
          <a:p>
            <a:pPr marL="171450" indent="-171450">
              <a:buFont typeface="Arial" panose="020B0604020202020204" pitchFamily="34" charset="0"/>
              <a:buChar char="•"/>
              <a:defRPr/>
            </a:pPr>
            <a:r>
              <a:rPr lang="en-US" sz="1000" dirty="0">
                <a:solidFill>
                  <a:srgbClr val="002060"/>
                </a:solidFill>
                <a:latin typeface="D-DIN" panose="020B0504030202030204" pitchFamily="34" charset="0"/>
              </a:rPr>
              <a:t>Location: Chonburi Province</a:t>
            </a:r>
          </a:p>
          <a:p>
            <a:pPr marL="171450" marR="0" lvl="0" indent="-171450" algn="l" defTabSz="914400" rtl="0" eaLnBrk="1" fontAlgn="auto" latinLnBrk="0" hangingPunct="1">
              <a:buClrTx/>
              <a:buSzTx/>
              <a:buFont typeface="Arial" panose="020B0604020202020204" pitchFamily="34" charset="0"/>
              <a:buChar char="•"/>
              <a:tabLst/>
              <a:defRPr/>
            </a:pPr>
            <a:r>
              <a:rPr kumimoji="0" lang="en-US" sz="1000" i="0" u="none" strike="noStrike" kern="1200" cap="none" spc="0" normalizeH="0" baseline="0" noProof="0" dirty="0">
                <a:ln>
                  <a:noFill/>
                </a:ln>
                <a:solidFill>
                  <a:srgbClr val="002060"/>
                </a:solidFill>
                <a:effectLst/>
                <a:uLnTx/>
                <a:uFillTx/>
                <a:latin typeface="D-DIN" panose="020B0504030202030204" pitchFamily="34" charset="0"/>
              </a:rPr>
              <a:t>Capacity;</a:t>
            </a:r>
          </a:p>
          <a:p>
            <a:pPr marL="452437" lvl="1" indent="-171450">
              <a:buFont typeface="Arial" panose="020B0604020202020204" pitchFamily="34" charset="0"/>
              <a:buChar char="•"/>
              <a:defRPr/>
            </a:pPr>
            <a:r>
              <a:rPr lang="en-US" sz="1000" dirty="0">
                <a:solidFill>
                  <a:srgbClr val="002060"/>
                </a:solidFill>
                <a:latin typeface="D-DIN" panose="020B0504030202030204" pitchFamily="34" charset="0"/>
              </a:rPr>
              <a:t>Container throughput of 18 million TEU per year</a:t>
            </a:r>
          </a:p>
          <a:p>
            <a:pPr marL="452437" lvl="1" indent="-171450">
              <a:buFont typeface="Arial" panose="020B0604020202020204" pitchFamily="34" charset="0"/>
              <a:buChar char="•"/>
              <a:defRPr/>
            </a:pPr>
            <a:r>
              <a:rPr lang="en-US" sz="1000" dirty="0">
                <a:solidFill>
                  <a:srgbClr val="002060"/>
                </a:solidFill>
                <a:latin typeface="D-DIN" panose="020B0504030202030204" pitchFamily="34" charset="0"/>
              </a:rPr>
              <a:t>Land transportation capacity 3 million cars per year</a:t>
            </a:r>
          </a:p>
          <a:p>
            <a:pPr marL="452437" lvl="1" indent="-171450">
              <a:buFont typeface="Arial" panose="020B0604020202020204" pitchFamily="34" charset="0"/>
              <a:buChar char="•"/>
              <a:defRPr/>
            </a:pPr>
            <a:r>
              <a:rPr lang="en-US" sz="1000" dirty="0">
                <a:solidFill>
                  <a:srgbClr val="002060"/>
                </a:solidFill>
                <a:latin typeface="D-DIN" panose="020B0504030202030204" pitchFamily="34" charset="0"/>
              </a:rPr>
              <a:t>Automatic Container Management System</a:t>
            </a:r>
            <a:r>
              <a:rPr kumimoji="0" lang="en-US" sz="1000" i="0" u="none" strike="noStrike" kern="1200" cap="none" spc="0" normalizeH="0" baseline="0" noProof="0" dirty="0">
                <a:ln>
                  <a:noFill/>
                </a:ln>
                <a:solidFill>
                  <a:srgbClr val="002060"/>
                </a:solidFill>
                <a:effectLst/>
                <a:uLnTx/>
                <a:uFillTx/>
                <a:latin typeface="D-DIN" panose="020B0504030202030204" pitchFamily="34" charset="0"/>
              </a:rPr>
              <a:t> </a:t>
            </a:r>
          </a:p>
        </p:txBody>
      </p:sp>
      <p:sp>
        <p:nvSpPr>
          <p:cNvPr id="135" name="TextBox 134">
            <a:extLst>
              <a:ext uri="{FF2B5EF4-FFF2-40B4-BE49-F238E27FC236}">
                <a16:creationId xmlns:a16="http://schemas.microsoft.com/office/drawing/2014/main" id="{FAE711CC-C7B9-4155-AB35-E4BD39A78A81}"/>
              </a:ext>
            </a:extLst>
          </p:cNvPr>
          <p:cNvSpPr txBox="1"/>
          <p:nvPr/>
        </p:nvSpPr>
        <p:spPr>
          <a:xfrm>
            <a:off x="3720673" y="5173555"/>
            <a:ext cx="3511296" cy="374461"/>
          </a:xfrm>
          <a:prstGeom prst="rect">
            <a:avLst/>
          </a:prstGeom>
          <a:solidFill>
            <a:schemeClr val="bg1"/>
          </a:solidFill>
        </p:spPr>
        <p:txBody>
          <a:bodyPr wrap="square" rtlCol="0" anchor="ctr">
            <a:spAutoFit/>
          </a:bodyPr>
          <a:lstStyle/>
          <a:p>
            <a:pPr lvl="0" algn="ctr">
              <a:lnSpc>
                <a:spcPts val="1100"/>
              </a:lnSpc>
              <a:defRPr/>
            </a:pPr>
            <a:r>
              <a:rPr lang="en-US" sz="1000" b="1" dirty="0">
                <a:solidFill>
                  <a:srgbClr val="0E3362"/>
                </a:solidFill>
                <a:latin typeface="D-DIN" panose="020B0504030202030204" pitchFamily="34" charset="0"/>
              </a:rPr>
              <a:t>Equip the largest sea port in Thailand with automated system as the foundation for the Regional Logistics Center</a:t>
            </a:r>
          </a:p>
        </p:txBody>
      </p:sp>
      <p:pic>
        <p:nvPicPr>
          <p:cNvPr id="73" name="Graphic 72">
            <a:extLst>
              <a:ext uri="{FF2B5EF4-FFF2-40B4-BE49-F238E27FC236}">
                <a16:creationId xmlns:a16="http://schemas.microsoft.com/office/drawing/2014/main" id="{90C23B00-8FC9-436D-B3A2-8BFBB62EE5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634" y="4027544"/>
            <a:ext cx="347472" cy="345686"/>
          </a:xfrm>
          <a:prstGeom prst="rect">
            <a:avLst/>
          </a:prstGeom>
        </p:spPr>
      </p:pic>
      <p:sp>
        <p:nvSpPr>
          <p:cNvPr id="146" name="Rectangle: Rounded Corners 145">
            <a:extLst>
              <a:ext uri="{FF2B5EF4-FFF2-40B4-BE49-F238E27FC236}">
                <a16:creationId xmlns:a16="http://schemas.microsoft.com/office/drawing/2014/main" id="{E9BDEEA6-6766-416D-8F72-CA0D657C6B70}"/>
              </a:ext>
            </a:extLst>
          </p:cNvPr>
          <p:cNvSpPr/>
          <p:nvPr/>
        </p:nvSpPr>
        <p:spPr>
          <a:xfrm>
            <a:off x="358042" y="4431069"/>
            <a:ext cx="3157476" cy="2392117"/>
          </a:xfrm>
          <a:prstGeom prst="roundRect">
            <a:avLst>
              <a:gd name="adj" fmla="val 3075"/>
            </a:avLst>
          </a:prstGeom>
          <a:solidFill>
            <a:srgbClr val="E7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p>
        </p:txBody>
      </p:sp>
      <p:sp>
        <p:nvSpPr>
          <p:cNvPr id="147" name="Rectangle: Rounded Corners 146">
            <a:extLst>
              <a:ext uri="{FF2B5EF4-FFF2-40B4-BE49-F238E27FC236}">
                <a16:creationId xmlns:a16="http://schemas.microsoft.com/office/drawing/2014/main" id="{4C2B08EF-2EC8-4830-9A51-0D06A6649D8C}"/>
              </a:ext>
            </a:extLst>
          </p:cNvPr>
          <p:cNvSpPr/>
          <p:nvPr/>
        </p:nvSpPr>
        <p:spPr>
          <a:xfrm>
            <a:off x="511374" y="4504199"/>
            <a:ext cx="2865576" cy="31845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400" b="1" dirty="0" err="1">
                <a:solidFill>
                  <a:srgbClr val="002060"/>
                </a:solidFill>
                <a:latin typeface="D-DIN" panose="020B0504030202030204" pitchFamily="34" charset="0"/>
              </a:rPr>
              <a:t>Map</a:t>
            </a:r>
            <a:r>
              <a:rPr lang="fr-FR" sz="1400" b="1" dirty="0">
                <a:solidFill>
                  <a:srgbClr val="002060"/>
                </a:solidFill>
                <a:latin typeface="D-DIN" panose="020B0504030202030204" pitchFamily="34" charset="0"/>
              </a:rPr>
              <a:t> Ta </a:t>
            </a:r>
            <a:r>
              <a:rPr lang="fr-FR" sz="1400" b="1" dirty="0" err="1">
                <a:solidFill>
                  <a:srgbClr val="002060"/>
                </a:solidFill>
                <a:latin typeface="D-DIN" panose="020B0504030202030204" pitchFamily="34" charset="0"/>
              </a:rPr>
              <a:t>Phut</a:t>
            </a:r>
            <a:r>
              <a:rPr lang="fr-FR" sz="1400" b="1" dirty="0">
                <a:solidFill>
                  <a:srgbClr val="002060"/>
                </a:solidFill>
                <a:latin typeface="D-DIN" panose="020B0504030202030204" pitchFamily="34" charset="0"/>
              </a:rPr>
              <a:t> </a:t>
            </a:r>
            <a:r>
              <a:rPr lang="fr-FR" sz="1400" b="1" dirty="0" err="1">
                <a:solidFill>
                  <a:srgbClr val="002060"/>
                </a:solidFill>
                <a:latin typeface="D-DIN" panose="020B0504030202030204" pitchFamily="34" charset="0"/>
              </a:rPr>
              <a:t>Industrial</a:t>
            </a:r>
            <a:r>
              <a:rPr lang="fr-FR" sz="1400" b="1" dirty="0">
                <a:solidFill>
                  <a:srgbClr val="002060"/>
                </a:solidFill>
                <a:latin typeface="D-DIN" panose="020B0504030202030204" pitchFamily="34" charset="0"/>
              </a:rPr>
              <a:t> Port Phase 3</a:t>
            </a:r>
          </a:p>
        </p:txBody>
      </p:sp>
      <p:sp>
        <p:nvSpPr>
          <p:cNvPr id="148" name="TextBox 147">
            <a:extLst>
              <a:ext uri="{FF2B5EF4-FFF2-40B4-BE49-F238E27FC236}">
                <a16:creationId xmlns:a16="http://schemas.microsoft.com/office/drawing/2014/main" id="{00D978AA-E074-4BF4-A4BC-FA8140CDD8DF}"/>
              </a:ext>
            </a:extLst>
          </p:cNvPr>
          <p:cNvSpPr txBox="1"/>
          <p:nvPr/>
        </p:nvSpPr>
        <p:spPr>
          <a:xfrm>
            <a:off x="370955" y="5312491"/>
            <a:ext cx="3157476" cy="1477328"/>
          </a:xfrm>
          <a:prstGeom prst="rect">
            <a:avLst/>
          </a:prstGeom>
          <a:noFill/>
        </p:spPr>
        <p:txBody>
          <a:bodyPr wrap="square" rtlCol="0">
            <a:spAutoFit/>
          </a:bodyPr>
          <a:lstStyle/>
          <a:p>
            <a:pPr marL="171450" indent="-171450">
              <a:buFont typeface="Arial" panose="020B0604020202020204" pitchFamily="34" charset="0"/>
              <a:buChar char="•"/>
              <a:defRPr/>
            </a:pPr>
            <a:r>
              <a:rPr lang="en-US" sz="1000" dirty="0">
                <a:solidFill>
                  <a:srgbClr val="002060"/>
                </a:solidFill>
                <a:latin typeface="D-DIN" panose="020B0504030202030204" pitchFamily="34" charset="0"/>
              </a:rPr>
              <a:t>Estimated start of operation: 2026 (LNG Terminal)</a:t>
            </a:r>
          </a:p>
          <a:p>
            <a:pPr marL="171450" indent="-171450">
              <a:buFont typeface="Arial" panose="020B0604020202020204" pitchFamily="34" charset="0"/>
              <a:buChar char="•"/>
              <a:defRPr/>
            </a:pPr>
            <a:r>
              <a:rPr lang="en-US" sz="1000" dirty="0">
                <a:solidFill>
                  <a:srgbClr val="002060"/>
                </a:solidFill>
                <a:latin typeface="D-DIN" panose="020B0504030202030204" pitchFamily="34" charset="0"/>
              </a:rPr>
              <a:t>Location: Rayong Province</a:t>
            </a:r>
          </a:p>
          <a:p>
            <a:pPr marL="171450" indent="-171450">
              <a:buFont typeface="Arial" panose="020B0604020202020204" pitchFamily="34" charset="0"/>
              <a:buChar char="•"/>
              <a:defRPr/>
            </a:pPr>
            <a:r>
              <a:rPr lang="en-US" sz="1000" dirty="0">
                <a:solidFill>
                  <a:srgbClr val="002060"/>
                </a:solidFill>
                <a:latin typeface="D-DIN" panose="020B0504030202030204" pitchFamily="34" charset="0"/>
              </a:rPr>
              <a:t>Capacity: 31 million tons of gas and liquid cargo shipment per year </a:t>
            </a:r>
          </a:p>
          <a:p>
            <a:pPr marL="171450" indent="-171450">
              <a:buFont typeface="Arial" panose="020B0604020202020204" pitchFamily="34" charset="0"/>
              <a:buChar char="•"/>
              <a:defRPr/>
            </a:pPr>
            <a:r>
              <a:rPr lang="en-US" sz="1000" dirty="0">
                <a:solidFill>
                  <a:srgbClr val="002060"/>
                </a:solidFill>
                <a:latin typeface="D-DIN" panose="020B0504030202030204" pitchFamily="34" charset="0"/>
              </a:rPr>
              <a:t>Liquefied Natural Gas Terminal: 20 million tons per year</a:t>
            </a:r>
          </a:p>
          <a:p>
            <a:pPr marL="171450" indent="-171450">
              <a:buFont typeface="Arial" panose="020B0604020202020204" pitchFamily="34" charset="0"/>
              <a:buChar char="•"/>
              <a:defRPr/>
            </a:pPr>
            <a:r>
              <a:rPr lang="en-US" sz="1000" dirty="0">
                <a:solidFill>
                  <a:srgbClr val="002060"/>
                </a:solidFill>
                <a:latin typeface="D-DIN" panose="020B0504030202030204" pitchFamily="34" charset="0"/>
              </a:rPr>
              <a:t>Future Projects;</a:t>
            </a:r>
          </a:p>
          <a:p>
            <a:pPr marL="400050" lvl="1" indent="-171450">
              <a:buFont typeface="Arial" panose="020B0604020202020204" pitchFamily="34" charset="0"/>
              <a:buChar char="•"/>
              <a:defRPr/>
            </a:pPr>
            <a:r>
              <a:rPr lang="en-US" sz="1000" dirty="0">
                <a:solidFill>
                  <a:srgbClr val="002060"/>
                </a:solidFill>
                <a:latin typeface="D-DIN" panose="020B0504030202030204" pitchFamily="34" charset="0"/>
              </a:rPr>
              <a:t>Liquid Material Terminal: 11 million tons per year</a:t>
            </a:r>
          </a:p>
          <a:p>
            <a:pPr marL="400050" lvl="1" indent="-171450">
              <a:buFont typeface="Arial" panose="020B0604020202020204" pitchFamily="34" charset="0"/>
              <a:buChar char="•"/>
              <a:defRPr/>
            </a:pPr>
            <a:r>
              <a:rPr lang="en-US" sz="1000" dirty="0">
                <a:solidFill>
                  <a:srgbClr val="002060"/>
                </a:solidFill>
                <a:latin typeface="D-DIN" panose="020B0504030202030204" pitchFamily="34" charset="0"/>
              </a:rPr>
              <a:t>Warehouse &amp; Power Plant</a:t>
            </a:r>
          </a:p>
        </p:txBody>
      </p:sp>
      <p:sp>
        <p:nvSpPr>
          <p:cNvPr id="149" name="TextBox 148">
            <a:extLst>
              <a:ext uri="{FF2B5EF4-FFF2-40B4-BE49-F238E27FC236}">
                <a16:creationId xmlns:a16="http://schemas.microsoft.com/office/drawing/2014/main" id="{153FE533-7EC4-4C0B-84D3-771B9B5205A5}"/>
              </a:ext>
            </a:extLst>
          </p:cNvPr>
          <p:cNvSpPr txBox="1"/>
          <p:nvPr/>
        </p:nvSpPr>
        <p:spPr>
          <a:xfrm>
            <a:off x="445384" y="4908797"/>
            <a:ext cx="2947642" cy="374461"/>
          </a:xfrm>
          <a:prstGeom prst="rect">
            <a:avLst/>
          </a:prstGeom>
          <a:solidFill>
            <a:schemeClr val="bg1"/>
          </a:solidFill>
        </p:spPr>
        <p:txBody>
          <a:bodyPr wrap="square" rtlCol="0" anchor="ctr">
            <a:spAutoFit/>
          </a:bodyPr>
          <a:lstStyle/>
          <a:p>
            <a:pPr lvl="0" algn="ctr">
              <a:lnSpc>
                <a:spcPts val="1100"/>
              </a:lnSpc>
              <a:defRPr/>
            </a:pPr>
            <a:r>
              <a:rPr lang="en-US" sz="1000" b="1" dirty="0">
                <a:solidFill>
                  <a:srgbClr val="0E3362"/>
                </a:solidFill>
                <a:latin typeface="D-DIN" panose="020B0504030202030204" pitchFamily="34" charset="0"/>
              </a:rPr>
              <a:t>Expand the capacity of the shipment hub in Southeast Asia</a:t>
            </a:r>
          </a:p>
        </p:txBody>
      </p:sp>
      <p:sp>
        <p:nvSpPr>
          <p:cNvPr id="70" name="Slide Number Placeholder 19">
            <a:extLst>
              <a:ext uri="{FF2B5EF4-FFF2-40B4-BE49-F238E27FC236}">
                <a16:creationId xmlns:a16="http://schemas.microsoft.com/office/drawing/2014/main" id="{0FBF3B20-8B9C-4D2A-90AE-8EBF3ADB31B6}"/>
              </a:ext>
            </a:extLst>
          </p:cNvPr>
          <p:cNvSpPr>
            <a:spLocks noGrp="1"/>
          </p:cNvSpPr>
          <p:nvPr>
            <p:ph type="sldNum" sz="quarter" idx="10"/>
          </p:nvPr>
        </p:nvSpPr>
        <p:spPr>
          <a:xfrm>
            <a:off x="5582553" y="10302152"/>
            <a:ext cx="1827689" cy="356288"/>
          </a:xfrm>
        </p:spPr>
        <p:txBody>
          <a:bodyPr/>
          <a:lstStyle/>
          <a:p>
            <a:pPr>
              <a:defRPr/>
            </a:pPr>
            <a:fld id="{490ACD8D-7E7E-41D6-B1DD-2CA01AE79627}" type="slidenum">
              <a:rPr lang="en-US" smtClean="0">
                <a:solidFill>
                  <a:prstClr val="white">
                    <a:lumMod val="50000"/>
                  </a:prstClr>
                </a:solidFill>
              </a:rPr>
              <a:pPr>
                <a:defRPr/>
              </a:pPr>
              <a:t>3</a:t>
            </a:fld>
            <a:endParaRPr lang="en-US">
              <a:solidFill>
                <a:prstClr val="white">
                  <a:lumMod val="50000"/>
                </a:prstClr>
              </a:solidFill>
            </a:endParaRPr>
          </a:p>
        </p:txBody>
      </p:sp>
      <p:pic>
        <p:nvPicPr>
          <p:cNvPr id="194" name="Picture 193" descr="A picture containing map&#10;&#10;Description automatically generated">
            <a:extLst>
              <a:ext uri="{FF2B5EF4-FFF2-40B4-BE49-F238E27FC236}">
                <a16:creationId xmlns:a16="http://schemas.microsoft.com/office/drawing/2014/main" id="{021DFA37-C987-40EA-BB54-25394165C96D}"/>
              </a:ext>
            </a:extLst>
          </p:cNvPr>
          <p:cNvPicPr>
            <a:picLocks noChangeAspect="1"/>
          </p:cNvPicPr>
          <p:nvPr/>
        </p:nvPicPr>
        <p:blipFill rotWithShape="1">
          <a:blip r:embed="rId5">
            <a:extLst>
              <a:ext uri="{28A0092B-C50C-407E-A947-70E740481C1C}">
                <a14:useLocalDpi xmlns:a14="http://schemas.microsoft.com/office/drawing/2010/main" val="0"/>
              </a:ext>
            </a:extLst>
          </a:blip>
          <a:srcRect l="34149" b="25909"/>
          <a:stretch/>
        </p:blipFill>
        <p:spPr>
          <a:xfrm>
            <a:off x="1" y="402052"/>
            <a:ext cx="3264810" cy="3360260"/>
          </a:xfrm>
          <a:prstGeom prst="rect">
            <a:avLst/>
          </a:prstGeom>
        </p:spPr>
      </p:pic>
      <p:sp>
        <p:nvSpPr>
          <p:cNvPr id="195" name="TextBox 194">
            <a:extLst>
              <a:ext uri="{FF2B5EF4-FFF2-40B4-BE49-F238E27FC236}">
                <a16:creationId xmlns:a16="http://schemas.microsoft.com/office/drawing/2014/main" id="{BE2DF933-F86A-4498-A2F6-759930F8A641}"/>
              </a:ext>
            </a:extLst>
          </p:cNvPr>
          <p:cNvSpPr txBox="1"/>
          <p:nvPr/>
        </p:nvSpPr>
        <p:spPr>
          <a:xfrm>
            <a:off x="2302463" y="1301784"/>
            <a:ext cx="731907"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D-DIN" panose="020B0504030202030204" pitchFamily="34" charset="0"/>
                <a:cs typeface="+mn-cs"/>
              </a:rPr>
              <a:t>Chachoengsao</a:t>
            </a:r>
          </a:p>
        </p:txBody>
      </p:sp>
      <p:sp>
        <p:nvSpPr>
          <p:cNvPr id="196" name="TextBox 195">
            <a:extLst>
              <a:ext uri="{FF2B5EF4-FFF2-40B4-BE49-F238E27FC236}">
                <a16:creationId xmlns:a16="http://schemas.microsoft.com/office/drawing/2014/main" id="{83D2538A-A70D-4389-AF6F-EA5394EA8166}"/>
              </a:ext>
            </a:extLst>
          </p:cNvPr>
          <p:cNvSpPr txBox="1"/>
          <p:nvPr/>
        </p:nvSpPr>
        <p:spPr>
          <a:xfrm>
            <a:off x="1710871" y="2003293"/>
            <a:ext cx="731907"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D-DIN" panose="020B0504030202030204" pitchFamily="34" charset="0"/>
                <a:cs typeface="+mn-cs"/>
              </a:rPr>
              <a:t>Chonburi</a:t>
            </a:r>
          </a:p>
        </p:txBody>
      </p:sp>
      <p:sp>
        <p:nvSpPr>
          <p:cNvPr id="197" name="TextBox 196">
            <a:extLst>
              <a:ext uri="{FF2B5EF4-FFF2-40B4-BE49-F238E27FC236}">
                <a16:creationId xmlns:a16="http://schemas.microsoft.com/office/drawing/2014/main" id="{D8FA9FC4-DE0D-411A-9B82-28E9EF310AAB}"/>
              </a:ext>
            </a:extLst>
          </p:cNvPr>
          <p:cNvSpPr txBox="1"/>
          <p:nvPr/>
        </p:nvSpPr>
        <p:spPr>
          <a:xfrm>
            <a:off x="1758177" y="2457151"/>
            <a:ext cx="731907"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D-DIN" panose="020B0504030202030204" pitchFamily="34" charset="0"/>
                <a:cs typeface="+mn-cs"/>
              </a:rPr>
              <a:t>Rayong</a:t>
            </a:r>
          </a:p>
        </p:txBody>
      </p:sp>
      <p:sp>
        <p:nvSpPr>
          <p:cNvPr id="198" name="TextBox 197">
            <a:extLst>
              <a:ext uri="{FF2B5EF4-FFF2-40B4-BE49-F238E27FC236}">
                <a16:creationId xmlns:a16="http://schemas.microsoft.com/office/drawing/2014/main" id="{7A8F3FA5-8F37-4ED3-B04A-F8FBFBD5B8C1}"/>
              </a:ext>
            </a:extLst>
          </p:cNvPr>
          <p:cNvSpPr txBox="1"/>
          <p:nvPr/>
        </p:nvSpPr>
        <p:spPr>
          <a:xfrm>
            <a:off x="65679" y="265120"/>
            <a:ext cx="796588"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50000"/>
                  </a:schemeClr>
                </a:solidFill>
                <a:effectLst/>
                <a:uLnTx/>
                <a:uFillTx/>
                <a:latin typeface="D-DIN" panose="020B0504030202030204" pitchFamily="34" charset="0"/>
                <a:cs typeface="+mn-cs"/>
              </a:rPr>
              <a:t>Don Mueang International Airport</a:t>
            </a:r>
          </a:p>
        </p:txBody>
      </p:sp>
      <p:sp>
        <p:nvSpPr>
          <p:cNvPr id="199" name="TextBox 198">
            <a:extLst>
              <a:ext uri="{FF2B5EF4-FFF2-40B4-BE49-F238E27FC236}">
                <a16:creationId xmlns:a16="http://schemas.microsoft.com/office/drawing/2014/main" id="{BB27C718-1CE5-4FAF-B167-36BD3638C9CB}"/>
              </a:ext>
            </a:extLst>
          </p:cNvPr>
          <p:cNvSpPr txBox="1"/>
          <p:nvPr/>
        </p:nvSpPr>
        <p:spPr>
          <a:xfrm>
            <a:off x="153887" y="891142"/>
            <a:ext cx="796588"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50000"/>
                  </a:schemeClr>
                </a:solidFill>
                <a:effectLst/>
                <a:uLnTx/>
                <a:uFillTx/>
                <a:latin typeface="D-DIN" panose="020B0504030202030204" pitchFamily="34" charset="0"/>
                <a:cs typeface="+mn-cs"/>
              </a:rPr>
              <a:t>Suvarnabhumi International Airport</a:t>
            </a:r>
          </a:p>
        </p:txBody>
      </p:sp>
      <p:sp>
        <p:nvSpPr>
          <p:cNvPr id="200" name="TextBox 199">
            <a:extLst>
              <a:ext uri="{FF2B5EF4-FFF2-40B4-BE49-F238E27FC236}">
                <a16:creationId xmlns:a16="http://schemas.microsoft.com/office/drawing/2014/main" id="{DFD66DD4-9766-45CC-9C7D-2F191306BDB6}"/>
              </a:ext>
            </a:extLst>
          </p:cNvPr>
          <p:cNvSpPr txBox="1"/>
          <p:nvPr/>
        </p:nvSpPr>
        <p:spPr>
          <a:xfrm>
            <a:off x="1651454" y="985933"/>
            <a:ext cx="731905"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C96A26"/>
                </a:solidFill>
                <a:effectLst/>
                <a:uLnTx/>
                <a:uFillTx/>
                <a:latin typeface="D-DIN" panose="020B0504030202030204" pitchFamily="34" charset="0"/>
                <a:cs typeface="+mn-cs"/>
              </a:rPr>
              <a:t>Chachoengsao Station</a:t>
            </a:r>
          </a:p>
        </p:txBody>
      </p:sp>
      <p:sp>
        <p:nvSpPr>
          <p:cNvPr id="201" name="TextBox 200">
            <a:extLst>
              <a:ext uri="{FF2B5EF4-FFF2-40B4-BE49-F238E27FC236}">
                <a16:creationId xmlns:a16="http://schemas.microsoft.com/office/drawing/2014/main" id="{F741EF67-691C-4919-ACFA-3F6086B9926F}"/>
              </a:ext>
            </a:extLst>
          </p:cNvPr>
          <p:cNvSpPr txBox="1"/>
          <p:nvPr/>
        </p:nvSpPr>
        <p:spPr>
          <a:xfrm>
            <a:off x="1539947" y="1641186"/>
            <a:ext cx="552982"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C96A26"/>
                </a:solidFill>
                <a:effectLst/>
                <a:uLnTx/>
                <a:uFillTx/>
                <a:latin typeface="D-DIN" panose="020B0504030202030204" pitchFamily="34" charset="0"/>
                <a:cs typeface="+mn-cs"/>
              </a:rPr>
              <a:t>Chonburi Station</a:t>
            </a:r>
          </a:p>
        </p:txBody>
      </p:sp>
      <p:sp>
        <p:nvSpPr>
          <p:cNvPr id="202" name="TextBox 201">
            <a:extLst>
              <a:ext uri="{FF2B5EF4-FFF2-40B4-BE49-F238E27FC236}">
                <a16:creationId xmlns:a16="http://schemas.microsoft.com/office/drawing/2014/main" id="{D2D09B34-9B7A-4566-A061-054486EF5831}"/>
              </a:ext>
            </a:extLst>
          </p:cNvPr>
          <p:cNvSpPr txBox="1"/>
          <p:nvPr/>
        </p:nvSpPr>
        <p:spPr>
          <a:xfrm>
            <a:off x="1374523" y="2011433"/>
            <a:ext cx="429233" cy="256538"/>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C96A26"/>
                </a:solidFill>
                <a:effectLst/>
                <a:uLnTx/>
                <a:uFillTx/>
                <a:latin typeface="D-DIN" panose="020B0504030202030204" pitchFamily="34" charset="0"/>
                <a:cs typeface="+mn-cs"/>
              </a:rPr>
              <a:t>Si  </a:t>
            </a:r>
            <a:r>
              <a:rPr lang="en-US" sz="600" dirty="0">
                <a:solidFill>
                  <a:srgbClr val="C96A26"/>
                </a:solidFill>
                <a:latin typeface="D-DIN" panose="020B0504030202030204" pitchFamily="34" charset="0"/>
              </a:rPr>
              <a:t>R</a:t>
            </a:r>
            <a:r>
              <a:rPr kumimoji="0" lang="en-US" sz="600" b="0" i="0" u="none" strike="noStrike" kern="1200" cap="none" spc="0" normalizeH="0" baseline="0" noProof="0" dirty="0" err="1">
                <a:ln>
                  <a:noFill/>
                </a:ln>
                <a:solidFill>
                  <a:srgbClr val="C96A26"/>
                </a:solidFill>
                <a:effectLst/>
                <a:uLnTx/>
                <a:uFillTx/>
                <a:latin typeface="D-DIN" panose="020B0504030202030204" pitchFamily="34" charset="0"/>
                <a:cs typeface="+mn-cs"/>
              </a:rPr>
              <a:t>acha</a:t>
            </a:r>
            <a:r>
              <a:rPr kumimoji="0" lang="en-US" sz="600" b="0" i="0" u="none" strike="noStrike" kern="1200" cap="none" spc="0" normalizeH="0" baseline="0" noProof="0" dirty="0">
                <a:ln>
                  <a:noFill/>
                </a:ln>
                <a:solidFill>
                  <a:srgbClr val="C96A26"/>
                </a:solidFill>
                <a:effectLst/>
                <a:uLnTx/>
                <a:uFillTx/>
                <a:latin typeface="D-DIN" panose="020B0504030202030204" pitchFamily="34" charset="0"/>
                <a:cs typeface="+mn-cs"/>
              </a:rPr>
              <a:t> Station</a:t>
            </a:r>
          </a:p>
        </p:txBody>
      </p:sp>
      <p:sp>
        <p:nvSpPr>
          <p:cNvPr id="203" name="TextBox 202">
            <a:extLst>
              <a:ext uri="{FF2B5EF4-FFF2-40B4-BE49-F238E27FC236}">
                <a16:creationId xmlns:a16="http://schemas.microsoft.com/office/drawing/2014/main" id="{47121CB4-97CD-43BE-9863-B28E26255BA5}"/>
              </a:ext>
            </a:extLst>
          </p:cNvPr>
          <p:cNvSpPr txBox="1"/>
          <p:nvPr/>
        </p:nvSpPr>
        <p:spPr>
          <a:xfrm>
            <a:off x="1433191" y="2559836"/>
            <a:ext cx="429233"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C96A26"/>
                </a:solidFill>
                <a:effectLst/>
                <a:uLnTx/>
                <a:uFillTx/>
                <a:latin typeface="D-DIN" panose="020B0504030202030204" pitchFamily="34" charset="0"/>
                <a:cs typeface="+mn-cs"/>
              </a:rPr>
              <a:t>Pattaya Station</a:t>
            </a:r>
          </a:p>
        </p:txBody>
      </p:sp>
      <p:sp>
        <p:nvSpPr>
          <p:cNvPr id="204" name="TextBox 203">
            <a:extLst>
              <a:ext uri="{FF2B5EF4-FFF2-40B4-BE49-F238E27FC236}">
                <a16:creationId xmlns:a16="http://schemas.microsoft.com/office/drawing/2014/main" id="{F81C0AA3-5B0A-4926-A0CD-3C6DACBA9C7C}"/>
              </a:ext>
            </a:extLst>
          </p:cNvPr>
          <p:cNvSpPr txBox="1"/>
          <p:nvPr/>
        </p:nvSpPr>
        <p:spPr>
          <a:xfrm>
            <a:off x="1703654" y="2767787"/>
            <a:ext cx="552982"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C96A26"/>
                </a:solidFill>
                <a:effectLst/>
                <a:uLnTx/>
                <a:uFillTx/>
                <a:latin typeface="D-DIN" panose="020B0504030202030204" pitchFamily="34" charset="0"/>
                <a:cs typeface="+mn-cs"/>
              </a:rPr>
              <a:t>U-</a:t>
            </a:r>
            <a:r>
              <a:rPr kumimoji="0" lang="en-US" sz="600" b="0" i="0" u="none" strike="noStrike" kern="1200" cap="none" spc="0" normalizeH="0" baseline="0" noProof="0" dirty="0" err="1">
                <a:ln>
                  <a:noFill/>
                </a:ln>
                <a:solidFill>
                  <a:srgbClr val="C96A26"/>
                </a:solidFill>
                <a:effectLst/>
                <a:uLnTx/>
                <a:uFillTx/>
                <a:latin typeface="D-DIN" panose="020B0504030202030204" pitchFamily="34" charset="0"/>
                <a:cs typeface="+mn-cs"/>
              </a:rPr>
              <a:t>Tapao</a:t>
            </a:r>
            <a:r>
              <a:rPr kumimoji="0" lang="en-US" sz="600" b="0" i="0" u="none" strike="noStrike" kern="1200" cap="none" spc="0" normalizeH="0" baseline="0" noProof="0" dirty="0">
                <a:ln>
                  <a:noFill/>
                </a:ln>
                <a:solidFill>
                  <a:srgbClr val="C96A26"/>
                </a:solidFill>
                <a:effectLst/>
                <a:uLnTx/>
                <a:uFillTx/>
                <a:latin typeface="D-DIN" panose="020B0504030202030204" pitchFamily="34" charset="0"/>
                <a:cs typeface="+mn-cs"/>
              </a:rPr>
              <a:t> Station</a:t>
            </a:r>
          </a:p>
        </p:txBody>
      </p:sp>
      <p:sp>
        <p:nvSpPr>
          <p:cNvPr id="205" name="Oval 204">
            <a:extLst>
              <a:ext uri="{FF2B5EF4-FFF2-40B4-BE49-F238E27FC236}">
                <a16:creationId xmlns:a16="http://schemas.microsoft.com/office/drawing/2014/main" id="{2570FB41-97F8-4485-9B7A-093EE34794A9}"/>
              </a:ext>
            </a:extLst>
          </p:cNvPr>
          <p:cNvSpPr/>
          <p:nvPr/>
        </p:nvSpPr>
        <p:spPr>
          <a:xfrm>
            <a:off x="1151076" y="3195413"/>
            <a:ext cx="445604" cy="4004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cs typeface="+mn-cs"/>
            </a:endParaRPr>
          </a:p>
        </p:txBody>
      </p:sp>
      <p:sp>
        <p:nvSpPr>
          <p:cNvPr id="206" name="TextBox 205">
            <a:extLst>
              <a:ext uri="{FF2B5EF4-FFF2-40B4-BE49-F238E27FC236}">
                <a16:creationId xmlns:a16="http://schemas.microsoft.com/office/drawing/2014/main" id="{FEAB31F3-E5E3-445D-A4CD-0112E3C66409}"/>
              </a:ext>
            </a:extLst>
          </p:cNvPr>
          <p:cNvSpPr txBox="1"/>
          <p:nvPr/>
        </p:nvSpPr>
        <p:spPr>
          <a:xfrm>
            <a:off x="2201749" y="2867954"/>
            <a:ext cx="552982"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C96A26"/>
                </a:solidFill>
                <a:effectLst/>
                <a:uLnTx/>
                <a:uFillTx/>
                <a:latin typeface="D-DIN" panose="020B0504030202030204" pitchFamily="34" charset="0"/>
                <a:cs typeface="+mn-cs"/>
              </a:rPr>
              <a:t>Rayong Station</a:t>
            </a:r>
          </a:p>
        </p:txBody>
      </p:sp>
      <p:sp>
        <p:nvSpPr>
          <p:cNvPr id="208" name="TextBox 207">
            <a:extLst>
              <a:ext uri="{FF2B5EF4-FFF2-40B4-BE49-F238E27FC236}">
                <a16:creationId xmlns:a16="http://schemas.microsoft.com/office/drawing/2014/main" id="{29F74714-7A14-45BC-AFED-01A2E73DCFA0}"/>
              </a:ext>
            </a:extLst>
          </p:cNvPr>
          <p:cNvSpPr txBox="1"/>
          <p:nvPr/>
        </p:nvSpPr>
        <p:spPr>
          <a:xfrm>
            <a:off x="455154" y="3263186"/>
            <a:ext cx="577758"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50000"/>
                  </a:schemeClr>
                </a:solidFill>
                <a:effectLst/>
                <a:uLnTx/>
                <a:uFillTx/>
                <a:latin typeface="D-DIN" panose="020B0504030202030204" pitchFamily="34" charset="0"/>
                <a:cs typeface="+mn-cs"/>
              </a:rPr>
              <a:t>Sattahip Commercial Port</a:t>
            </a:r>
          </a:p>
        </p:txBody>
      </p:sp>
      <p:sp>
        <p:nvSpPr>
          <p:cNvPr id="209" name="TextBox 208">
            <a:extLst>
              <a:ext uri="{FF2B5EF4-FFF2-40B4-BE49-F238E27FC236}">
                <a16:creationId xmlns:a16="http://schemas.microsoft.com/office/drawing/2014/main" id="{BBEDB949-5C5F-49F2-B9F1-B1CE8A7F6D43}"/>
              </a:ext>
            </a:extLst>
          </p:cNvPr>
          <p:cNvSpPr txBox="1"/>
          <p:nvPr/>
        </p:nvSpPr>
        <p:spPr>
          <a:xfrm>
            <a:off x="1803076" y="3213853"/>
            <a:ext cx="1353983" cy="232425"/>
          </a:xfrm>
          <a:prstGeom prst="rect">
            <a:avLst/>
          </a:prstGeom>
          <a:noFill/>
        </p:spPr>
        <p:txBody>
          <a:bodyPr wrap="square" lIns="0" r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800" b="1" i="0" u="none" strike="noStrike" cap="none" spc="0" normalizeH="0" baseline="0">
                <a:ln>
                  <a:noFill/>
                </a:ln>
                <a:solidFill>
                  <a:schemeClr val="bg1">
                    <a:lumMod val="50000"/>
                  </a:schemeClr>
                </a:solidFill>
                <a:effectLst/>
                <a:uLnTx/>
                <a:uFillTx/>
                <a:latin typeface="D-DIN" panose="020B0504030202030204" pitchFamily="34" charset="0"/>
              </a:defRPr>
            </a:lvl1pPr>
          </a:lstStyle>
          <a:p>
            <a:r>
              <a:rPr lang="en-US" dirty="0"/>
              <a:t>Map Ta </a:t>
            </a:r>
            <a:r>
              <a:rPr lang="en-US" dirty="0" err="1"/>
              <a:t>Phut</a:t>
            </a:r>
            <a:r>
              <a:rPr lang="en-US" dirty="0"/>
              <a:t> </a:t>
            </a:r>
          </a:p>
          <a:p>
            <a:r>
              <a:rPr lang="en-US" dirty="0"/>
              <a:t>Industrial Port</a:t>
            </a:r>
          </a:p>
        </p:txBody>
      </p:sp>
      <p:sp>
        <p:nvSpPr>
          <p:cNvPr id="210" name="Oval 209">
            <a:extLst>
              <a:ext uri="{FF2B5EF4-FFF2-40B4-BE49-F238E27FC236}">
                <a16:creationId xmlns:a16="http://schemas.microsoft.com/office/drawing/2014/main" id="{9D872DEF-01BE-4D3E-99A8-C1085ABAA0CE}"/>
              </a:ext>
            </a:extLst>
          </p:cNvPr>
          <p:cNvSpPr/>
          <p:nvPr/>
        </p:nvSpPr>
        <p:spPr>
          <a:xfrm>
            <a:off x="674716" y="1957409"/>
            <a:ext cx="277569" cy="347198"/>
          </a:xfrm>
          <a:prstGeom prst="ellipse">
            <a:avLst/>
          </a:prstGeom>
          <a:solidFill>
            <a:srgbClr val="9C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cs typeface="+mn-cs"/>
            </a:endParaRPr>
          </a:p>
        </p:txBody>
      </p:sp>
      <p:sp>
        <p:nvSpPr>
          <p:cNvPr id="211" name="TextBox 210">
            <a:extLst>
              <a:ext uri="{FF2B5EF4-FFF2-40B4-BE49-F238E27FC236}">
                <a16:creationId xmlns:a16="http://schemas.microsoft.com/office/drawing/2014/main" id="{AEC98558-B688-4B33-B7CA-D7A6CC4C1A75}"/>
              </a:ext>
            </a:extLst>
          </p:cNvPr>
          <p:cNvSpPr txBox="1"/>
          <p:nvPr/>
        </p:nvSpPr>
        <p:spPr>
          <a:xfrm>
            <a:off x="52388" y="2023353"/>
            <a:ext cx="971991"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D-DIN" panose="020B0504030202030204" pitchFamily="34" charset="0"/>
                <a:cs typeface="+mn-cs"/>
              </a:rPr>
              <a:t>Laem Chabang Port</a:t>
            </a:r>
          </a:p>
        </p:txBody>
      </p:sp>
      <p:sp>
        <p:nvSpPr>
          <p:cNvPr id="213" name="TextBox 212">
            <a:extLst>
              <a:ext uri="{FF2B5EF4-FFF2-40B4-BE49-F238E27FC236}">
                <a16:creationId xmlns:a16="http://schemas.microsoft.com/office/drawing/2014/main" id="{458E4E69-46CF-4FF6-AA84-3FBF79A4C18D}"/>
              </a:ext>
            </a:extLst>
          </p:cNvPr>
          <p:cNvSpPr txBox="1"/>
          <p:nvPr/>
        </p:nvSpPr>
        <p:spPr>
          <a:xfrm>
            <a:off x="1057255" y="729742"/>
            <a:ext cx="731905"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9AB73B"/>
                </a:solidFill>
                <a:effectLst/>
                <a:uLnTx/>
                <a:uFillTx/>
                <a:latin typeface="D-DIN" panose="020B0504030202030204" pitchFamily="34" charset="0"/>
                <a:cs typeface="+mn-cs"/>
              </a:rPr>
              <a:t>Dual Track Train</a:t>
            </a:r>
          </a:p>
        </p:txBody>
      </p:sp>
      <p:pic>
        <p:nvPicPr>
          <p:cNvPr id="214" name="Graphic 213">
            <a:extLst>
              <a:ext uri="{FF2B5EF4-FFF2-40B4-BE49-F238E27FC236}">
                <a16:creationId xmlns:a16="http://schemas.microsoft.com/office/drawing/2014/main" id="{46FA3CC2-481E-425B-BA7C-D36F9F6005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57014" y="609848"/>
            <a:ext cx="183973" cy="183973"/>
          </a:xfrm>
          <a:prstGeom prst="rect">
            <a:avLst/>
          </a:prstGeom>
        </p:spPr>
      </p:pic>
      <p:pic>
        <p:nvPicPr>
          <p:cNvPr id="215" name="Graphic 214">
            <a:extLst>
              <a:ext uri="{FF2B5EF4-FFF2-40B4-BE49-F238E27FC236}">
                <a16:creationId xmlns:a16="http://schemas.microsoft.com/office/drawing/2014/main" id="{303B29D4-8386-432C-BB5C-C7C99460FF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75175" y="495642"/>
            <a:ext cx="185120" cy="185120"/>
          </a:xfrm>
          <a:prstGeom prst="rect">
            <a:avLst/>
          </a:prstGeom>
        </p:spPr>
      </p:pic>
      <p:pic>
        <p:nvPicPr>
          <p:cNvPr id="217" name="Graphic 216">
            <a:extLst>
              <a:ext uri="{FF2B5EF4-FFF2-40B4-BE49-F238E27FC236}">
                <a16:creationId xmlns:a16="http://schemas.microsoft.com/office/drawing/2014/main" id="{D8456FA8-3C09-447F-AB23-CB5C239BAE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15279" y="3138662"/>
            <a:ext cx="137297" cy="137297"/>
          </a:xfrm>
          <a:prstGeom prst="rect">
            <a:avLst/>
          </a:prstGeom>
        </p:spPr>
      </p:pic>
      <p:pic>
        <p:nvPicPr>
          <p:cNvPr id="72" name="Graphic 71">
            <a:extLst>
              <a:ext uri="{FF2B5EF4-FFF2-40B4-BE49-F238E27FC236}">
                <a16:creationId xmlns:a16="http://schemas.microsoft.com/office/drawing/2014/main" id="{81B72670-7046-4207-B2AF-F252D50790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06584" y="1357516"/>
            <a:ext cx="185120" cy="185120"/>
          </a:xfrm>
          <a:prstGeom prst="rect">
            <a:avLst/>
          </a:prstGeom>
        </p:spPr>
      </p:pic>
      <p:sp>
        <p:nvSpPr>
          <p:cNvPr id="74" name="TextBox 73">
            <a:extLst>
              <a:ext uri="{FF2B5EF4-FFF2-40B4-BE49-F238E27FC236}">
                <a16:creationId xmlns:a16="http://schemas.microsoft.com/office/drawing/2014/main" id="{BF30E98C-7EEF-4897-A19E-A6621AB714A1}"/>
              </a:ext>
            </a:extLst>
          </p:cNvPr>
          <p:cNvSpPr txBox="1"/>
          <p:nvPr/>
        </p:nvSpPr>
        <p:spPr>
          <a:xfrm>
            <a:off x="1433191" y="1498856"/>
            <a:ext cx="1009587"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DA642"/>
                </a:solidFill>
                <a:effectLst/>
                <a:uLnTx/>
                <a:uFillTx/>
                <a:latin typeface="D-DIN" panose="020B0504030202030204" pitchFamily="34" charset="0"/>
                <a:cs typeface="+mn-cs"/>
              </a:rPr>
              <a:t>High Speed Rail</a:t>
            </a:r>
          </a:p>
        </p:txBody>
      </p:sp>
      <p:sp>
        <p:nvSpPr>
          <p:cNvPr id="75" name="TextBox 74">
            <a:extLst>
              <a:ext uri="{FF2B5EF4-FFF2-40B4-BE49-F238E27FC236}">
                <a16:creationId xmlns:a16="http://schemas.microsoft.com/office/drawing/2014/main" id="{38AF7B8A-685D-41BD-9E2B-F5400DA60916}"/>
              </a:ext>
            </a:extLst>
          </p:cNvPr>
          <p:cNvSpPr txBox="1"/>
          <p:nvPr/>
        </p:nvSpPr>
        <p:spPr>
          <a:xfrm>
            <a:off x="1128017" y="3346766"/>
            <a:ext cx="797362" cy="223512"/>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lumMod val="50000"/>
                  </a:schemeClr>
                </a:solidFill>
                <a:effectLst/>
                <a:uLnTx/>
                <a:uFillTx/>
                <a:latin typeface="D-DIN" panose="020B0504030202030204" pitchFamily="34" charset="0"/>
                <a:cs typeface="+mn-cs"/>
              </a:rPr>
              <a:t>U-</a:t>
            </a:r>
            <a:r>
              <a:rPr kumimoji="0" lang="en-US" sz="800" b="1" i="0" u="none" strike="noStrike" kern="1200" cap="none" spc="0" normalizeH="0" baseline="0" noProof="0" dirty="0" err="1">
                <a:ln>
                  <a:noFill/>
                </a:ln>
                <a:solidFill>
                  <a:schemeClr val="bg1">
                    <a:lumMod val="50000"/>
                  </a:schemeClr>
                </a:solidFill>
                <a:effectLst/>
                <a:uLnTx/>
                <a:uFillTx/>
                <a:latin typeface="D-DIN" panose="020B0504030202030204" pitchFamily="34" charset="0"/>
                <a:cs typeface="+mn-cs"/>
              </a:rPr>
              <a:t>Tapao</a:t>
            </a:r>
            <a:r>
              <a:rPr kumimoji="0" lang="en-US" sz="800" b="1" i="0" u="none" strike="noStrike" kern="1200" cap="none" spc="0" normalizeH="0" baseline="0" noProof="0" dirty="0">
                <a:ln>
                  <a:noFill/>
                </a:ln>
                <a:solidFill>
                  <a:schemeClr val="bg1">
                    <a:lumMod val="50000"/>
                  </a:schemeClr>
                </a:solidFill>
                <a:effectLst/>
                <a:uLnTx/>
                <a:uFillTx/>
                <a:latin typeface="D-DIN" panose="020B0504030202030204" pitchFamily="34" charset="0"/>
                <a:cs typeface="+mn-cs"/>
              </a:rPr>
              <a:t> International Airport</a:t>
            </a:r>
          </a:p>
        </p:txBody>
      </p:sp>
      <p:sp>
        <p:nvSpPr>
          <p:cNvPr id="76" name="Oval 75">
            <a:extLst>
              <a:ext uri="{FF2B5EF4-FFF2-40B4-BE49-F238E27FC236}">
                <a16:creationId xmlns:a16="http://schemas.microsoft.com/office/drawing/2014/main" id="{88925E9A-C822-4AC0-89CE-B60170CA2E54}"/>
              </a:ext>
            </a:extLst>
          </p:cNvPr>
          <p:cNvSpPr/>
          <p:nvPr/>
        </p:nvSpPr>
        <p:spPr>
          <a:xfrm>
            <a:off x="1501960" y="3066031"/>
            <a:ext cx="178000" cy="178000"/>
          </a:xfrm>
          <a:prstGeom prst="ellipse">
            <a:avLst/>
          </a:prstGeom>
          <a:solidFill>
            <a:srgbClr val="FDA6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cs typeface="+mn-cs"/>
            </a:endParaRPr>
          </a:p>
        </p:txBody>
      </p:sp>
      <p:pic>
        <p:nvPicPr>
          <p:cNvPr id="78" name="Graphic 77">
            <a:extLst>
              <a:ext uri="{FF2B5EF4-FFF2-40B4-BE49-F238E27FC236}">
                <a16:creationId xmlns:a16="http://schemas.microsoft.com/office/drawing/2014/main" id="{76FA5E32-705F-494F-A52E-AD8A922760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37560" y="3101631"/>
            <a:ext cx="106800" cy="106800"/>
          </a:xfrm>
          <a:prstGeom prst="rect">
            <a:avLst/>
          </a:prstGeom>
        </p:spPr>
      </p:pic>
      <p:sp>
        <p:nvSpPr>
          <p:cNvPr id="80" name="TextBox 79">
            <a:extLst>
              <a:ext uri="{FF2B5EF4-FFF2-40B4-BE49-F238E27FC236}">
                <a16:creationId xmlns:a16="http://schemas.microsoft.com/office/drawing/2014/main" id="{9D44DDE7-484C-4F23-9583-2DAFE79D7901}"/>
              </a:ext>
            </a:extLst>
          </p:cNvPr>
          <p:cNvSpPr txBox="1"/>
          <p:nvPr/>
        </p:nvSpPr>
        <p:spPr>
          <a:xfrm>
            <a:off x="1803076" y="277410"/>
            <a:ext cx="1353983" cy="273644"/>
          </a:xfrm>
          <a:prstGeom prst="rect">
            <a:avLst/>
          </a:prstGeom>
          <a:no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51C8EF"/>
                </a:solidFill>
                <a:effectLst/>
                <a:uLnTx/>
                <a:uFillTx/>
                <a:latin typeface="D-DIN" panose="020B0504030202030204" pitchFamily="34" charset="0"/>
                <a:cs typeface="+mn-cs"/>
              </a:rPr>
              <a:t>Motorway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51C8EF"/>
                </a:solidFill>
                <a:effectLst/>
                <a:uLnTx/>
                <a:uFillTx/>
                <a:latin typeface="D-DIN" panose="020B0504030202030204" pitchFamily="34" charset="0"/>
                <a:cs typeface="+mn-cs"/>
              </a:rPr>
              <a:t>Bangkok – Pattaya – Rayong</a:t>
            </a:r>
          </a:p>
        </p:txBody>
      </p:sp>
      <p:pic>
        <p:nvPicPr>
          <p:cNvPr id="171" name="Graphic 170">
            <a:extLst>
              <a:ext uri="{FF2B5EF4-FFF2-40B4-BE49-F238E27FC236}">
                <a16:creationId xmlns:a16="http://schemas.microsoft.com/office/drawing/2014/main" id="{D9E200F3-0401-454F-B763-8DEC5977D9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0924" y="836500"/>
            <a:ext cx="347472" cy="347472"/>
          </a:xfrm>
          <a:prstGeom prst="rect">
            <a:avLst/>
          </a:prstGeom>
        </p:spPr>
      </p:pic>
      <p:sp>
        <p:nvSpPr>
          <p:cNvPr id="172" name="Rectangle: Rounded Corners 171">
            <a:extLst>
              <a:ext uri="{FF2B5EF4-FFF2-40B4-BE49-F238E27FC236}">
                <a16:creationId xmlns:a16="http://schemas.microsoft.com/office/drawing/2014/main" id="{01452EBA-353F-46A9-A4CD-730625AFFDB6}"/>
              </a:ext>
            </a:extLst>
          </p:cNvPr>
          <p:cNvSpPr/>
          <p:nvPr/>
        </p:nvSpPr>
        <p:spPr>
          <a:xfrm>
            <a:off x="3625128" y="953254"/>
            <a:ext cx="3727980" cy="1763278"/>
          </a:xfrm>
          <a:prstGeom prst="roundRect">
            <a:avLst>
              <a:gd name="adj" fmla="val 3820"/>
            </a:avLst>
          </a:prstGeom>
          <a:solidFill>
            <a:srgbClr val="E7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p>
        </p:txBody>
      </p:sp>
      <p:sp>
        <p:nvSpPr>
          <p:cNvPr id="173" name="Rectangle: Rounded Corners 172">
            <a:extLst>
              <a:ext uri="{FF2B5EF4-FFF2-40B4-BE49-F238E27FC236}">
                <a16:creationId xmlns:a16="http://schemas.microsoft.com/office/drawing/2014/main" id="{ACDEDAFF-DCF7-4833-A99D-2813CD265266}"/>
              </a:ext>
            </a:extLst>
          </p:cNvPr>
          <p:cNvSpPr/>
          <p:nvPr/>
        </p:nvSpPr>
        <p:spPr>
          <a:xfrm>
            <a:off x="4043775" y="914196"/>
            <a:ext cx="2890687" cy="35628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b="1" dirty="0">
                <a:solidFill>
                  <a:srgbClr val="002060"/>
                </a:solidFill>
                <a:latin typeface="D-DIN" panose="020B0504030202030204" pitchFamily="34" charset="0"/>
              </a:rPr>
              <a:t>High Speed Rail</a:t>
            </a:r>
          </a:p>
        </p:txBody>
      </p:sp>
      <p:sp>
        <p:nvSpPr>
          <p:cNvPr id="174" name="TextBox 173">
            <a:extLst>
              <a:ext uri="{FF2B5EF4-FFF2-40B4-BE49-F238E27FC236}">
                <a16:creationId xmlns:a16="http://schemas.microsoft.com/office/drawing/2014/main" id="{D892B23D-B7F0-4477-91FD-D77CBBC6EC6F}"/>
              </a:ext>
            </a:extLst>
          </p:cNvPr>
          <p:cNvSpPr txBox="1"/>
          <p:nvPr/>
        </p:nvSpPr>
        <p:spPr>
          <a:xfrm>
            <a:off x="3720673" y="1672628"/>
            <a:ext cx="3536890" cy="1015663"/>
          </a:xfrm>
          <a:prstGeom prst="rect">
            <a:avLst/>
          </a:prstGeom>
          <a:noFill/>
        </p:spPr>
        <p:txBody>
          <a:bodyPr wrap="square" rtlCol="0">
            <a:spAutoFit/>
          </a:bodyPr>
          <a:lstStyle/>
          <a:p>
            <a:pPr marL="171450" indent="-171450">
              <a:buFont typeface="Arial" panose="020B0604020202020204" pitchFamily="34" charset="0"/>
              <a:buChar char="•"/>
              <a:defRPr/>
            </a:pPr>
            <a:r>
              <a:rPr lang="en-US" sz="1000" dirty="0">
                <a:solidFill>
                  <a:srgbClr val="002060"/>
                </a:solidFill>
                <a:latin typeface="D-DIN" panose="020B0504030202030204" pitchFamily="34" charset="0"/>
              </a:rPr>
              <a:t>Estimated start of operation: 2025</a:t>
            </a:r>
          </a:p>
          <a:p>
            <a:pPr marL="171450" indent="-171450">
              <a:buFont typeface="Arial" panose="020B0604020202020204" pitchFamily="34" charset="0"/>
              <a:buChar char="•"/>
              <a:defRPr/>
            </a:pPr>
            <a:r>
              <a:rPr lang="en-US" sz="1000" dirty="0">
                <a:solidFill>
                  <a:srgbClr val="002060"/>
                </a:solidFill>
                <a:latin typeface="D-DIN" panose="020B0504030202030204" pitchFamily="34" charset="0"/>
              </a:rPr>
              <a:t>Connectivity: 5 provinces, 3 major international airports of Bangkok with 9 high-speed stations</a:t>
            </a:r>
          </a:p>
          <a:p>
            <a:pPr marL="171450" marR="0" lvl="0" indent="-171450" fontAlgn="auto">
              <a:buClrTx/>
              <a:buSzTx/>
              <a:buFont typeface="Arial" panose="020B0604020202020204" pitchFamily="34" charset="0"/>
              <a:buChar char="•"/>
              <a:tabLst/>
              <a:defRPr/>
            </a:pPr>
            <a:r>
              <a:rPr lang="en-US" sz="1000" dirty="0">
                <a:solidFill>
                  <a:srgbClr val="002060"/>
                </a:solidFill>
                <a:latin typeface="D-DIN" panose="020B0504030202030204" pitchFamily="34" charset="0"/>
              </a:rPr>
              <a:t>Distance: 220 km</a:t>
            </a:r>
          </a:p>
          <a:p>
            <a:pPr marL="171450" marR="0" lvl="0" indent="-171450" fontAlgn="auto">
              <a:buClrTx/>
              <a:buSzTx/>
              <a:buFont typeface="Arial" panose="020B0604020202020204" pitchFamily="34" charset="0"/>
              <a:buChar char="•"/>
              <a:tabLst/>
              <a:defRPr/>
            </a:pPr>
            <a:r>
              <a:rPr lang="en-US" sz="1000" dirty="0">
                <a:solidFill>
                  <a:srgbClr val="002060"/>
                </a:solidFill>
                <a:latin typeface="D-DIN" panose="020B0504030202030204" pitchFamily="34" charset="0"/>
              </a:rPr>
              <a:t>Train maximum speed: 250 km per hour</a:t>
            </a:r>
          </a:p>
          <a:p>
            <a:pPr marL="171450" marR="0" lvl="0" indent="-171450" fontAlgn="auto">
              <a:buClrTx/>
              <a:buSzTx/>
              <a:buFont typeface="Arial" panose="020B0604020202020204" pitchFamily="34" charset="0"/>
              <a:buChar char="•"/>
              <a:tabLst/>
              <a:defRPr/>
            </a:pPr>
            <a:r>
              <a:rPr lang="en-US" sz="1000" dirty="0">
                <a:solidFill>
                  <a:srgbClr val="002060"/>
                </a:solidFill>
                <a:latin typeface="D-DIN" panose="020B0504030202030204" pitchFamily="34" charset="0"/>
              </a:rPr>
              <a:t>Travel time: less than an hour</a:t>
            </a:r>
            <a:endParaRPr lang="th-TH" sz="1000" dirty="0">
              <a:solidFill>
                <a:srgbClr val="002060"/>
              </a:solidFill>
              <a:latin typeface="D-DIN" panose="020B0504030202030204" pitchFamily="34" charset="0"/>
            </a:endParaRPr>
          </a:p>
        </p:txBody>
      </p:sp>
      <p:sp>
        <p:nvSpPr>
          <p:cNvPr id="178" name="TextBox 177">
            <a:extLst>
              <a:ext uri="{FF2B5EF4-FFF2-40B4-BE49-F238E27FC236}">
                <a16:creationId xmlns:a16="http://schemas.microsoft.com/office/drawing/2014/main" id="{7E06D569-B724-4A94-B6EF-E5C3DA7D0251}"/>
              </a:ext>
            </a:extLst>
          </p:cNvPr>
          <p:cNvSpPr txBox="1"/>
          <p:nvPr/>
        </p:nvSpPr>
        <p:spPr>
          <a:xfrm>
            <a:off x="3728557" y="1263877"/>
            <a:ext cx="3521123" cy="374461"/>
          </a:xfrm>
          <a:prstGeom prst="rect">
            <a:avLst/>
          </a:prstGeom>
          <a:solidFill>
            <a:schemeClr val="bg1"/>
          </a:solidFill>
        </p:spPr>
        <p:txBody>
          <a:bodyPr wrap="square" rtlCol="0" anchor="ctr">
            <a:spAutoFit/>
          </a:bodyPr>
          <a:lstStyle/>
          <a:p>
            <a:pPr lvl="0" algn="ctr">
              <a:lnSpc>
                <a:spcPts val="1100"/>
              </a:lnSpc>
              <a:defRPr/>
            </a:pPr>
            <a:r>
              <a:rPr lang="en-US" sz="1000" b="1" dirty="0">
                <a:solidFill>
                  <a:srgbClr val="0E3362"/>
                </a:solidFill>
                <a:latin typeface="D-DIN" panose="020B0504030202030204" pitchFamily="34" charset="0"/>
              </a:rPr>
              <a:t>Connect Bangkok with EEC area </a:t>
            </a:r>
            <a:br>
              <a:rPr lang="en-US" sz="1000" b="1" dirty="0">
                <a:solidFill>
                  <a:srgbClr val="0E3362"/>
                </a:solidFill>
                <a:latin typeface="D-DIN" panose="020B0504030202030204" pitchFamily="34" charset="0"/>
              </a:rPr>
            </a:br>
            <a:r>
              <a:rPr lang="en-US" sz="1000" b="1" dirty="0">
                <a:solidFill>
                  <a:srgbClr val="0E3362"/>
                </a:solidFill>
                <a:latin typeface="D-DIN" panose="020B0504030202030204" pitchFamily="34" charset="0"/>
              </a:rPr>
              <a:t>linking 3 airports with &lt; 60 minutes travel time</a:t>
            </a:r>
          </a:p>
        </p:txBody>
      </p:sp>
      <p:sp>
        <p:nvSpPr>
          <p:cNvPr id="7" name="Rectangle: Rounded Corners 6">
            <a:extLst>
              <a:ext uri="{FF2B5EF4-FFF2-40B4-BE49-F238E27FC236}">
                <a16:creationId xmlns:a16="http://schemas.microsoft.com/office/drawing/2014/main" id="{E714CC50-7C6C-4B28-84E6-68FFE8688BDF}"/>
              </a:ext>
            </a:extLst>
          </p:cNvPr>
          <p:cNvSpPr/>
          <p:nvPr/>
        </p:nvSpPr>
        <p:spPr>
          <a:xfrm>
            <a:off x="3634272" y="2793439"/>
            <a:ext cx="3727980" cy="1904477"/>
          </a:xfrm>
          <a:prstGeom prst="roundRect">
            <a:avLst>
              <a:gd name="adj" fmla="val 4760"/>
            </a:avLst>
          </a:prstGeom>
          <a:solidFill>
            <a:srgbClr val="E7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p>
        </p:txBody>
      </p:sp>
      <p:sp>
        <p:nvSpPr>
          <p:cNvPr id="231" name="TextBox 230">
            <a:extLst>
              <a:ext uri="{FF2B5EF4-FFF2-40B4-BE49-F238E27FC236}">
                <a16:creationId xmlns:a16="http://schemas.microsoft.com/office/drawing/2014/main" id="{136DDA40-D039-4DEF-9F64-2F4C3E43102C}"/>
              </a:ext>
            </a:extLst>
          </p:cNvPr>
          <p:cNvSpPr txBox="1"/>
          <p:nvPr/>
        </p:nvSpPr>
        <p:spPr>
          <a:xfrm>
            <a:off x="3729817" y="3418886"/>
            <a:ext cx="3527746" cy="1169551"/>
          </a:xfrm>
          <a:prstGeom prst="rect">
            <a:avLst/>
          </a:prstGeom>
        </p:spPr>
        <p:txBody>
          <a:bodyPr wrap="square" rtlCol="0">
            <a:spAutoFit/>
          </a:bodyPr>
          <a:lstStyle/>
          <a:p>
            <a:pPr marL="171450" indent="-171450">
              <a:buFont typeface="Arial" panose="020B0604020202020204" pitchFamily="34" charset="0"/>
              <a:buChar char="•"/>
              <a:defRPr/>
            </a:pPr>
            <a:r>
              <a:rPr lang="en-US" sz="1000" dirty="0">
                <a:solidFill>
                  <a:srgbClr val="002060"/>
                </a:solidFill>
                <a:latin typeface="D-DIN" panose="020B0504030202030204" pitchFamily="34" charset="0"/>
              </a:rPr>
              <a:t>Estimated start of operation: 2025</a:t>
            </a:r>
          </a:p>
          <a:p>
            <a:pPr marL="171450" indent="-171450">
              <a:buFont typeface="Arial" panose="020B0604020202020204" pitchFamily="34" charset="0"/>
              <a:buChar char="•"/>
              <a:defRPr/>
            </a:pPr>
            <a:r>
              <a:rPr kumimoji="0" lang="en-US" sz="1000" i="0" u="none" strike="noStrike" kern="1200" cap="none" spc="0" normalizeH="0" baseline="0" noProof="0" dirty="0">
                <a:ln>
                  <a:noFill/>
                </a:ln>
                <a:solidFill>
                  <a:srgbClr val="002060"/>
                </a:solidFill>
                <a:effectLst/>
                <a:uLnTx/>
                <a:uFillTx/>
                <a:latin typeface="D-DIN" panose="020B0504030202030204" pitchFamily="34" charset="0"/>
              </a:rPr>
              <a:t>Location: </a:t>
            </a:r>
            <a:r>
              <a:rPr lang="en-US" sz="1000" dirty="0">
                <a:solidFill>
                  <a:srgbClr val="002060"/>
                </a:solidFill>
                <a:latin typeface="D-DIN" panose="020B0504030202030204" pitchFamily="34" charset="0"/>
              </a:rPr>
              <a:t>Rayong Province</a:t>
            </a:r>
            <a:endParaRPr kumimoji="0" lang="en-US" sz="1000" i="0" u="none" strike="noStrike" kern="1200" cap="none" spc="0" normalizeH="0" baseline="0" noProof="0" dirty="0">
              <a:ln>
                <a:noFill/>
              </a:ln>
              <a:solidFill>
                <a:srgbClr val="002060"/>
              </a:solidFill>
              <a:effectLst/>
              <a:uLnTx/>
              <a:uFillTx/>
              <a:latin typeface="D-DIN" panose="020B0504030202030204" pitchFamily="34" charset="0"/>
            </a:endParaRPr>
          </a:p>
          <a:p>
            <a:pPr marL="171450" indent="-171450">
              <a:buFont typeface="Arial" panose="020B0604020202020204" pitchFamily="34" charset="0"/>
              <a:buChar char="•"/>
              <a:defRPr/>
            </a:pPr>
            <a:r>
              <a:rPr lang="en-US" sz="1000" dirty="0">
                <a:solidFill>
                  <a:srgbClr val="002060"/>
                </a:solidFill>
                <a:latin typeface="D-DIN" panose="020B0504030202030204" pitchFamily="34" charset="0"/>
              </a:rPr>
              <a:t>Capacity: 60 million passengers per year </a:t>
            </a:r>
          </a:p>
          <a:p>
            <a:pPr marL="171450" marR="0" lvl="0" indent="-171450" algn="l" defTabSz="914400" rtl="0" eaLnBrk="1" fontAlgn="auto" latinLnBrk="0" hangingPunct="1">
              <a:buClrTx/>
              <a:buSzTx/>
              <a:buFont typeface="Arial" panose="020B0604020202020204" pitchFamily="34" charset="0"/>
              <a:buChar char="•"/>
              <a:tabLst/>
              <a:defRPr/>
            </a:pPr>
            <a:r>
              <a:rPr kumimoji="0" lang="en-US" sz="1000" i="0" u="none" strike="noStrike" kern="1200" cap="none" spc="0" normalizeH="0" baseline="0" noProof="0" dirty="0">
                <a:ln>
                  <a:noFill/>
                </a:ln>
                <a:solidFill>
                  <a:srgbClr val="002060"/>
                </a:solidFill>
                <a:effectLst/>
                <a:uLnTx/>
                <a:uFillTx/>
                <a:latin typeface="D-DIN" panose="020B0504030202030204" pitchFamily="34" charset="0"/>
              </a:rPr>
              <a:t>Facilities: Passenger Terminal, Ground Transportation Center</a:t>
            </a:r>
            <a:r>
              <a:rPr lang="en-US" sz="1000" dirty="0">
                <a:solidFill>
                  <a:srgbClr val="002060"/>
                </a:solidFill>
                <a:latin typeface="D-DIN" panose="020B0504030202030204" pitchFamily="34" charset="0"/>
              </a:rPr>
              <a:t>,</a:t>
            </a:r>
            <a:r>
              <a:rPr kumimoji="0" lang="en-US" sz="1000" i="0" u="none" strike="noStrike" kern="1200" cap="none" spc="0" normalizeH="0" baseline="0" noProof="0" dirty="0">
                <a:ln>
                  <a:noFill/>
                </a:ln>
                <a:solidFill>
                  <a:srgbClr val="002060"/>
                </a:solidFill>
                <a:effectLst/>
                <a:uLnTx/>
                <a:uFillTx/>
                <a:latin typeface="D-DIN" panose="020B0504030202030204" pitchFamily="34" charset="0"/>
              </a:rPr>
              <a:t> Air Cargo Terminal, </a:t>
            </a:r>
            <a:r>
              <a:rPr lang="en-US" sz="1000" dirty="0">
                <a:solidFill>
                  <a:srgbClr val="002060"/>
                </a:solidFill>
                <a:latin typeface="D-DIN" panose="020B0504030202030204" pitchFamily="34" charset="0"/>
              </a:rPr>
              <a:t>Maintenance Repair </a:t>
            </a:r>
            <a:r>
              <a:rPr kumimoji="0" lang="en-US" sz="1000" i="0" u="none" strike="noStrike" kern="1200" cap="none" spc="0" normalizeH="0" baseline="0" noProof="0" dirty="0">
                <a:ln>
                  <a:noFill/>
                </a:ln>
                <a:solidFill>
                  <a:srgbClr val="002060"/>
                </a:solidFill>
                <a:effectLst/>
                <a:uLnTx/>
                <a:uFillTx/>
                <a:latin typeface="D-DIN" panose="020B0504030202030204" pitchFamily="34" charset="0"/>
              </a:rPr>
              <a:t>and Overhaul Service Center (MRO), Free Trade Zone and Aviation Training Center</a:t>
            </a:r>
          </a:p>
        </p:txBody>
      </p:sp>
      <p:sp>
        <p:nvSpPr>
          <p:cNvPr id="126" name="TextBox 125">
            <a:extLst>
              <a:ext uri="{FF2B5EF4-FFF2-40B4-BE49-F238E27FC236}">
                <a16:creationId xmlns:a16="http://schemas.microsoft.com/office/drawing/2014/main" id="{C37450D0-673E-4A72-BF28-7A16EC8F9767}"/>
              </a:ext>
            </a:extLst>
          </p:cNvPr>
          <p:cNvSpPr txBox="1"/>
          <p:nvPr/>
        </p:nvSpPr>
        <p:spPr>
          <a:xfrm>
            <a:off x="3737701" y="3160028"/>
            <a:ext cx="3508493" cy="233397"/>
          </a:xfrm>
          <a:prstGeom prst="rect">
            <a:avLst/>
          </a:prstGeom>
          <a:solidFill>
            <a:schemeClr val="bg1"/>
          </a:solidFill>
        </p:spPr>
        <p:txBody>
          <a:bodyPr wrap="square" rtlCol="0" anchor="ctr">
            <a:spAutoFit/>
          </a:bodyPr>
          <a:lstStyle>
            <a:defPPr>
              <a:defRPr lang="en-US"/>
            </a:defPPr>
            <a:lvl1pPr lvl="0" algn="ctr">
              <a:lnSpc>
                <a:spcPts val="1100"/>
              </a:lnSpc>
              <a:defRPr sz="1000" b="1">
                <a:solidFill>
                  <a:srgbClr val="0E3362"/>
                </a:solidFill>
                <a:latin typeface="D-DIN" panose="020B0504030202030204" pitchFamily="34" charset="0"/>
              </a:defRPr>
            </a:lvl1pPr>
          </a:lstStyle>
          <a:p>
            <a:r>
              <a:rPr lang="en-US" dirty="0"/>
              <a:t>The 3</a:t>
            </a:r>
            <a:r>
              <a:rPr lang="en-US" baseline="30000" dirty="0"/>
              <a:t>rd</a:t>
            </a:r>
            <a:r>
              <a:rPr lang="en-US" dirty="0"/>
              <a:t> International Airport of Bangkok</a:t>
            </a:r>
          </a:p>
        </p:txBody>
      </p:sp>
      <p:sp>
        <p:nvSpPr>
          <p:cNvPr id="224" name="Rectangle: Rounded Corners 223">
            <a:extLst>
              <a:ext uri="{FF2B5EF4-FFF2-40B4-BE49-F238E27FC236}">
                <a16:creationId xmlns:a16="http://schemas.microsoft.com/office/drawing/2014/main" id="{A10E2CEF-0429-4647-9447-8AA69AA310C7}"/>
              </a:ext>
            </a:extLst>
          </p:cNvPr>
          <p:cNvSpPr/>
          <p:nvPr/>
        </p:nvSpPr>
        <p:spPr>
          <a:xfrm>
            <a:off x="4212752" y="2833117"/>
            <a:ext cx="2558389" cy="29179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latin typeface="D-DIN" panose="020B0504030202030204" pitchFamily="34" charset="0"/>
              </a:rPr>
              <a:t>U-</a:t>
            </a:r>
            <a:r>
              <a:rPr lang="en-US" sz="1400" b="1" dirty="0" err="1">
                <a:solidFill>
                  <a:srgbClr val="002060"/>
                </a:solidFill>
                <a:latin typeface="D-DIN" panose="020B0504030202030204" pitchFamily="34" charset="0"/>
              </a:rPr>
              <a:t>Tapao</a:t>
            </a:r>
            <a:r>
              <a:rPr lang="en-US" sz="1400" b="1" dirty="0">
                <a:solidFill>
                  <a:srgbClr val="002060"/>
                </a:solidFill>
                <a:latin typeface="D-DIN" panose="020B0504030202030204" pitchFamily="34" charset="0"/>
              </a:rPr>
              <a:t> International Airport</a:t>
            </a:r>
          </a:p>
        </p:txBody>
      </p:sp>
      <p:sp>
        <p:nvSpPr>
          <p:cNvPr id="104" name="Rectangle: Rounded Corners 103">
            <a:extLst>
              <a:ext uri="{FF2B5EF4-FFF2-40B4-BE49-F238E27FC236}">
                <a16:creationId xmlns:a16="http://schemas.microsoft.com/office/drawing/2014/main" id="{AC761696-0ED0-4612-A5B2-572098183F0D}"/>
              </a:ext>
            </a:extLst>
          </p:cNvPr>
          <p:cNvSpPr/>
          <p:nvPr/>
        </p:nvSpPr>
        <p:spPr>
          <a:xfrm>
            <a:off x="-2359" y="7005544"/>
            <a:ext cx="7565209" cy="3353880"/>
          </a:xfrm>
          <a:prstGeom prst="roundRect">
            <a:avLst>
              <a:gd name="adj" fmla="val 0"/>
            </a:avLst>
          </a:prstGeom>
          <a:solidFill>
            <a:srgbClr val="F6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D-DIN" panose="020B0504030202030204" pitchFamily="34" charset="0"/>
            </a:endParaRPr>
          </a:p>
        </p:txBody>
      </p:sp>
      <p:sp>
        <p:nvSpPr>
          <p:cNvPr id="105" name="Rectangle: Rounded Corners 104">
            <a:extLst>
              <a:ext uri="{FF2B5EF4-FFF2-40B4-BE49-F238E27FC236}">
                <a16:creationId xmlns:a16="http://schemas.microsoft.com/office/drawing/2014/main" id="{CFC882D2-32CD-45A5-ACEA-CFF0EB71243D}"/>
              </a:ext>
            </a:extLst>
          </p:cNvPr>
          <p:cNvSpPr/>
          <p:nvPr/>
        </p:nvSpPr>
        <p:spPr>
          <a:xfrm>
            <a:off x="-2361" y="6995070"/>
            <a:ext cx="7565208" cy="280346"/>
          </a:xfrm>
          <a:prstGeom prst="roundRect">
            <a:avLst>
              <a:gd name="adj" fmla="val 0"/>
            </a:avLst>
          </a:prstGeom>
          <a:solidFill>
            <a:srgbClr val="587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D-DIN" panose="020B0504030202030204" pitchFamily="34" charset="0"/>
              </a:rPr>
              <a:t>12 TARGETED INDUSTRIES</a:t>
            </a:r>
          </a:p>
        </p:txBody>
      </p:sp>
      <p:sp>
        <p:nvSpPr>
          <p:cNvPr id="83" name="Rectangle 82">
            <a:extLst>
              <a:ext uri="{FF2B5EF4-FFF2-40B4-BE49-F238E27FC236}">
                <a16:creationId xmlns:a16="http://schemas.microsoft.com/office/drawing/2014/main" id="{7DE0117F-A1FC-476B-AEDB-7EA1BCB15336}"/>
              </a:ext>
            </a:extLst>
          </p:cNvPr>
          <p:cNvSpPr/>
          <p:nvPr/>
        </p:nvSpPr>
        <p:spPr>
          <a:xfrm>
            <a:off x="849236" y="8169524"/>
            <a:ext cx="1660778" cy="338049"/>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Smart Appliances</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Micro Electronics Design</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5G Components Manufacturing</a:t>
            </a:r>
          </a:p>
        </p:txBody>
      </p:sp>
      <p:sp>
        <p:nvSpPr>
          <p:cNvPr id="85" name="Rectangle: Rounded Corners 84">
            <a:extLst>
              <a:ext uri="{FF2B5EF4-FFF2-40B4-BE49-F238E27FC236}">
                <a16:creationId xmlns:a16="http://schemas.microsoft.com/office/drawing/2014/main" id="{BFF9F60A-5765-410C-B40C-775115C8FA8C}"/>
              </a:ext>
            </a:extLst>
          </p:cNvPr>
          <p:cNvSpPr/>
          <p:nvPr/>
        </p:nvSpPr>
        <p:spPr>
          <a:xfrm>
            <a:off x="2943621" y="8252563"/>
            <a:ext cx="1731906" cy="472197"/>
          </a:xfrm>
          <a:prstGeom prst="roundRect">
            <a:avLst>
              <a:gd name="adj" fmla="val 0"/>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Nutrition &amp; Supplements</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Functional Food</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Novel Food &amp; Plant-Based Food</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Flavors &amp; Fragrance</a:t>
            </a:r>
          </a:p>
        </p:txBody>
      </p:sp>
      <p:sp>
        <p:nvSpPr>
          <p:cNvPr id="88" name="Rectangle: Rounded Corners 87">
            <a:extLst>
              <a:ext uri="{FF2B5EF4-FFF2-40B4-BE49-F238E27FC236}">
                <a16:creationId xmlns:a16="http://schemas.microsoft.com/office/drawing/2014/main" id="{6C75E1D5-004F-4BCC-B319-7C9E7BA31EDF}"/>
              </a:ext>
            </a:extLst>
          </p:cNvPr>
          <p:cNvSpPr/>
          <p:nvPr/>
        </p:nvSpPr>
        <p:spPr>
          <a:xfrm>
            <a:off x="808629" y="8055481"/>
            <a:ext cx="1188720" cy="914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a:r>
              <a:rPr lang="en-US" sz="800" b="1" spc="-30" dirty="0">
                <a:solidFill>
                  <a:srgbClr val="EB7E07"/>
                </a:solidFill>
                <a:latin typeface="D-DIN" panose="020B0504030202030204" pitchFamily="34" charset="0"/>
              </a:rPr>
              <a:t>Intelligent Electronics</a:t>
            </a:r>
            <a:endParaRPr lang="th-TH" sz="800" b="1" spc="-30" dirty="0">
              <a:solidFill>
                <a:srgbClr val="EB7E07"/>
              </a:solidFill>
              <a:latin typeface="D-DIN" panose="020B0504030202030204" pitchFamily="34" charset="0"/>
            </a:endParaRPr>
          </a:p>
        </p:txBody>
      </p:sp>
      <p:sp>
        <p:nvSpPr>
          <p:cNvPr id="90" name="Rectangle: Rounded Corners 89">
            <a:extLst>
              <a:ext uri="{FF2B5EF4-FFF2-40B4-BE49-F238E27FC236}">
                <a16:creationId xmlns:a16="http://schemas.microsoft.com/office/drawing/2014/main" id="{BAB1AB6A-0D22-459A-B3EF-DAA53471BED0}"/>
              </a:ext>
            </a:extLst>
          </p:cNvPr>
          <p:cNvSpPr/>
          <p:nvPr/>
        </p:nvSpPr>
        <p:spPr>
          <a:xfrm>
            <a:off x="2873206" y="8156472"/>
            <a:ext cx="1628366" cy="914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a:r>
              <a:rPr lang="en-US" sz="800" b="1" spc="-30" dirty="0">
                <a:solidFill>
                  <a:srgbClr val="EB7E07"/>
                </a:solidFill>
                <a:latin typeface="D-DIN" panose="020B0504030202030204" pitchFamily="34" charset="0"/>
              </a:rPr>
              <a:t>Food for the Future</a:t>
            </a:r>
          </a:p>
        </p:txBody>
      </p:sp>
      <p:sp>
        <p:nvSpPr>
          <p:cNvPr id="98" name="Rectangle 97">
            <a:extLst>
              <a:ext uri="{FF2B5EF4-FFF2-40B4-BE49-F238E27FC236}">
                <a16:creationId xmlns:a16="http://schemas.microsoft.com/office/drawing/2014/main" id="{B24E1E28-9D72-405A-846D-BB1F4F3689D6}"/>
              </a:ext>
            </a:extLst>
          </p:cNvPr>
          <p:cNvSpPr/>
          <p:nvPr/>
        </p:nvSpPr>
        <p:spPr>
          <a:xfrm>
            <a:off x="849236" y="7648175"/>
            <a:ext cx="1660783" cy="258655"/>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Electric Vehicles (EV)</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Autonomous Vehicles (AV)</a:t>
            </a:r>
          </a:p>
        </p:txBody>
      </p:sp>
      <p:sp>
        <p:nvSpPr>
          <p:cNvPr id="99" name="Rectangle: Rounded Corners 98">
            <a:extLst>
              <a:ext uri="{FF2B5EF4-FFF2-40B4-BE49-F238E27FC236}">
                <a16:creationId xmlns:a16="http://schemas.microsoft.com/office/drawing/2014/main" id="{4F0B1B36-C553-4F6F-93B8-AED113BA7FE7}"/>
              </a:ext>
            </a:extLst>
          </p:cNvPr>
          <p:cNvSpPr/>
          <p:nvPr/>
        </p:nvSpPr>
        <p:spPr>
          <a:xfrm>
            <a:off x="808630" y="7557669"/>
            <a:ext cx="1188720" cy="914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a:r>
              <a:rPr lang="en-US" sz="800" b="1" spc="-30" dirty="0">
                <a:solidFill>
                  <a:srgbClr val="EB7E07"/>
                </a:solidFill>
                <a:latin typeface="D-DIN" panose="020B0504030202030204" pitchFamily="34" charset="0"/>
              </a:rPr>
              <a:t>Next-Generation Automotive</a:t>
            </a:r>
          </a:p>
        </p:txBody>
      </p:sp>
      <p:sp>
        <p:nvSpPr>
          <p:cNvPr id="84" name="Rectangle 83">
            <a:extLst>
              <a:ext uri="{FF2B5EF4-FFF2-40B4-BE49-F238E27FC236}">
                <a16:creationId xmlns:a16="http://schemas.microsoft.com/office/drawing/2014/main" id="{9822EDFE-2733-4611-BD4C-3ACBE4972E9A}"/>
              </a:ext>
            </a:extLst>
          </p:cNvPr>
          <p:cNvSpPr/>
          <p:nvPr/>
        </p:nvSpPr>
        <p:spPr>
          <a:xfrm>
            <a:off x="2943621" y="7634321"/>
            <a:ext cx="1563717" cy="453285"/>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Precision Agriculture</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Bio-Refinery &amp; Bio-Extraction</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Post-Harvest Management</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Gene Editing for Plants &amp; Animals</a:t>
            </a:r>
          </a:p>
        </p:txBody>
      </p:sp>
      <p:sp>
        <p:nvSpPr>
          <p:cNvPr id="89" name="Rectangle: Rounded Corners 88">
            <a:extLst>
              <a:ext uri="{FF2B5EF4-FFF2-40B4-BE49-F238E27FC236}">
                <a16:creationId xmlns:a16="http://schemas.microsoft.com/office/drawing/2014/main" id="{18CB04CC-5059-4379-A3F0-70AD303284EF}"/>
              </a:ext>
            </a:extLst>
          </p:cNvPr>
          <p:cNvSpPr/>
          <p:nvPr/>
        </p:nvSpPr>
        <p:spPr>
          <a:xfrm>
            <a:off x="2870340" y="7543815"/>
            <a:ext cx="1628366" cy="914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a:r>
              <a:rPr lang="en-US" sz="800" b="1" spc="-30" dirty="0">
                <a:solidFill>
                  <a:srgbClr val="EB7E07"/>
                </a:solidFill>
                <a:latin typeface="D-DIN" panose="020B0504030202030204" pitchFamily="34" charset="0"/>
              </a:rPr>
              <a:t>Advanced Agriculture &amp; Biotechnology</a:t>
            </a:r>
          </a:p>
        </p:txBody>
      </p:sp>
      <p:sp>
        <p:nvSpPr>
          <p:cNvPr id="117" name="Rectangle: Rounded Corners 116">
            <a:extLst>
              <a:ext uri="{FF2B5EF4-FFF2-40B4-BE49-F238E27FC236}">
                <a16:creationId xmlns:a16="http://schemas.microsoft.com/office/drawing/2014/main" id="{44A442A2-2330-4D63-A755-7B82F3919811}"/>
              </a:ext>
            </a:extLst>
          </p:cNvPr>
          <p:cNvSpPr/>
          <p:nvPr/>
        </p:nvSpPr>
        <p:spPr>
          <a:xfrm>
            <a:off x="808629" y="8639718"/>
            <a:ext cx="1188720" cy="914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a:r>
              <a:rPr lang="en-US" sz="800" b="1" spc="-30" dirty="0">
                <a:solidFill>
                  <a:srgbClr val="EB7E07"/>
                </a:solidFill>
                <a:latin typeface="D-DIN" panose="020B0504030202030204" pitchFamily="34" charset="0"/>
              </a:rPr>
              <a:t>Automation &amp; Robotics</a:t>
            </a:r>
          </a:p>
        </p:txBody>
      </p:sp>
      <p:sp>
        <p:nvSpPr>
          <p:cNvPr id="118" name="Rectangle 117">
            <a:extLst>
              <a:ext uri="{FF2B5EF4-FFF2-40B4-BE49-F238E27FC236}">
                <a16:creationId xmlns:a16="http://schemas.microsoft.com/office/drawing/2014/main" id="{89AE0E58-3C0D-42A5-A652-95E216D10877}"/>
              </a:ext>
            </a:extLst>
          </p:cNvPr>
          <p:cNvSpPr/>
          <p:nvPr/>
        </p:nvSpPr>
        <p:spPr>
          <a:xfrm>
            <a:off x="849236" y="8756434"/>
            <a:ext cx="1660778" cy="351315"/>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Industrial Robots</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Service Robots</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System Integrations</a:t>
            </a:r>
          </a:p>
        </p:txBody>
      </p:sp>
      <p:sp>
        <p:nvSpPr>
          <p:cNvPr id="121" name="Rectangle: Rounded Corners 120">
            <a:extLst>
              <a:ext uri="{FF2B5EF4-FFF2-40B4-BE49-F238E27FC236}">
                <a16:creationId xmlns:a16="http://schemas.microsoft.com/office/drawing/2014/main" id="{D3F5A3FA-AACA-4AC4-915F-A14B61EB3D6C}"/>
              </a:ext>
            </a:extLst>
          </p:cNvPr>
          <p:cNvSpPr/>
          <p:nvPr/>
        </p:nvSpPr>
        <p:spPr>
          <a:xfrm>
            <a:off x="808629" y="9225335"/>
            <a:ext cx="1188720" cy="914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a:r>
              <a:rPr lang="en-US" sz="800" b="1" spc="-30" dirty="0">
                <a:solidFill>
                  <a:srgbClr val="EB7E07"/>
                </a:solidFill>
                <a:latin typeface="D-DIN" panose="020B0504030202030204" pitchFamily="34" charset="0"/>
              </a:rPr>
              <a:t>Digital</a:t>
            </a:r>
          </a:p>
        </p:txBody>
      </p:sp>
      <p:sp>
        <p:nvSpPr>
          <p:cNvPr id="122" name="Rectangle 121">
            <a:extLst>
              <a:ext uri="{FF2B5EF4-FFF2-40B4-BE49-F238E27FC236}">
                <a16:creationId xmlns:a16="http://schemas.microsoft.com/office/drawing/2014/main" id="{DBF06B79-3D2E-433B-865D-A616CB41DE2D}"/>
              </a:ext>
            </a:extLst>
          </p:cNvPr>
          <p:cNvSpPr/>
          <p:nvPr/>
        </p:nvSpPr>
        <p:spPr>
          <a:xfrm>
            <a:off x="849236" y="9356637"/>
            <a:ext cx="1725396" cy="663833"/>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Software &amp; Platform</a:t>
            </a:r>
          </a:p>
          <a:p>
            <a:pPr marL="171450" lvl="1" indent="-55563" defTabSz="685800">
              <a:buFont typeface="Arial" panose="020B0604020202020204" pitchFamily="34" charset="0"/>
              <a:buChar char="•"/>
            </a:pPr>
            <a:r>
              <a:rPr lang="en-US" sz="700" spc="-30" dirty="0">
                <a:solidFill>
                  <a:schemeClr val="tx1">
                    <a:lumMod val="75000"/>
                    <a:lumOff val="25000"/>
                  </a:schemeClr>
                </a:solidFill>
                <a:latin typeface="D-DIN" panose="020B0504030202030204" pitchFamily="34" charset="0"/>
              </a:rPr>
              <a:t>Artificial Intelligence</a:t>
            </a:r>
          </a:p>
          <a:p>
            <a:pPr marL="171450" lvl="1" indent="-55563" defTabSz="685800">
              <a:buFont typeface="Arial" panose="020B0604020202020204" pitchFamily="34" charset="0"/>
              <a:buChar char="•"/>
            </a:pPr>
            <a:r>
              <a:rPr lang="en-US" sz="700" spc="-30" dirty="0">
                <a:solidFill>
                  <a:schemeClr val="tx1">
                    <a:lumMod val="75000"/>
                    <a:lumOff val="25000"/>
                  </a:schemeClr>
                </a:solidFill>
                <a:latin typeface="D-DIN" panose="020B0504030202030204" pitchFamily="34" charset="0"/>
              </a:rPr>
              <a:t>Big Data &amp; Advanced Analytics</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Digital Infrastructure</a:t>
            </a:r>
          </a:p>
          <a:p>
            <a:pPr marL="171450" lvl="1" indent="-55563" defTabSz="685800">
              <a:buFont typeface="Arial" panose="020B0604020202020204" pitchFamily="34" charset="0"/>
              <a:buChar char="•"/>
            </a:pPr>
            <a:r>
              <a:rPr lang="en-US" sz="700" spc="-30" dirty="0">
                <a:solidFill>
                  <a:schemeClr val="tx1">
                    <a:lumMod val="75000"/>
                    <a:lumOff val="25000"/>
                  </a:schemeClr>
                </a:solidFill>
                <a:latin typeface="D-DIN" panose="020B0504030202030204" pitchFamily="34" charset="0"/>
              </a:rPr>
              <a:t>Cloud (IaaS) &amp; Data Center</a:t>
            </a:r>
          </a:p>
          <a:p>
            <a:pPr marL="171450" lvl="1" indent="-55563" defTabSz="685800">
              <a:buFont typeface="Arial" panose="020B0604020202020204" pitchFamily="34" charset="0"/>
              <a:buChar char="•"/>
            </a:pPr>
            <a:r>
              <a:rPr lang="en-US" sz="700" spc="-30" dirty="0">
                <a:solidFill>
                  <a:schemeClr val="tx1">
                    <a:lumMod val="75000"/>
                    <a:lumOff val="25000"/>
                  </a:schemeClr>
                </a:solidFill>
                <a:latin typeface="D-DIN" panose="020B0504030202030204" pitchFamily="34" charset="0"/>
              </a:rPr>
              <a:t>Cyber Security</a:t>
            </a:r>
          </a:p>
        </p:txBody>
      </p:sp>
      <p:sp>
        <p:nvSpPr>
          <p:cNvPr id="129" name="Rectangle: Rounded Corners 128">
            <a:extLst>
              <a:ext uri="{FF2B5EF4-FFF2-40B4-BE49-F238E27FC236}">
                <a16:creationId xmlns:a16="http://schemas.microsoft.com/office/drawing/2014/main" id="{180E047D-2010-425D-988B-F95A08316F32}"/>
              </a:ext>
            </a:extLst>
          </p:cNvPr>
          <p:cNvSpPr/>
          <p:nvPr/>
        </p:nvSpPr>
        <p:spPr>
          <a:xfrm>
            <a:off x="2873206" y="8788382"/>
            <a:ext cx="1628366" cy="914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a:r>
              <a:rPr lang="en-US" sz="800" b="1" spc="-30" dirty="0">
                <a:solidFill>
                  <a:srgbClr val="EB7E07"/>
                </a:solidFill>
                <a:latin typeface="D-DIN" panose="020B0504030202030204" pitchFamily="34" charset="0"/>
              </a:rPr>
              <a:t>Medical &amp; Comprehensive Healthcare</a:t>
            </a:r>
          </a:p>
        </p:txBody>
      </p:sp>
      <p:sp>
        <p:nvSpPr>
          <p:cNvPr id="130" name="Rectangle: Rounded Corners 129">
            <a:extLst>
              <a:ext uri="{FF2B5EF4-FFF2-40B4-BE49-F238E27FC236}">
                <a16:creationId xmlns:a16="http://schemas.microsoft.com/office/drawing/2014/main" id="{1EF7A89A-4EDB-40F2-8733-5B85658A949F}"/>
              </a:ext>
            </a:extLst>
          </p:cNvPr>
          <p:cNvSpPr/>
          <p:nvPr/>
        </p:nvSpPr>
        <p:spPr>
          <a:xfrm>
            <a:off x="2941448" y="8879823"/>
            <a:ext cx="2289311" cy="641626"/>
          </a:xfrm>
          <a:prstGeom prst="roundRect">
            <a:avLst>
              <a:gd name="adj" fmla="val 0"/>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Next-Gen Health Therapy</a:t>
            </a:r>
          </a:p>
          <a:p>
            <a:pPr marL="171450" lvl="1" indent="-55563" defTabSz="685800">
              <a:buFont typeface="Arial" panose="020B0604020202020204" pitchFamily="34" charset="0"/>
              <a:buChar char="•"/>
            </a:pPr>
            <a:r>
              <a:rPr lang="en-US" sz="700" spc="-30" dirty="0">
                <a:solidFill>
                  <a:schemeClr val="tx1">
                    <a:lumMod val="75000"/>
                    <a:lumOff val="25000"/>
                  </a:schemeClr>
                </a:solidFill>
                <a:latin typeface="D-DIN" panose="020B0504030202030204" pitchFamily="34" charset="0"/>
              </a:rPr>
              <a:t>Precision Medicine &amp; Biopharma</a:t>
            </a:r>
          </a:p>
          <a:p>
            <a:pPr marL="171450" lvl="1" indent="-55563" defTabSz="685800">
              <a:buFont typeface="Arial" panose="020B0604020202020204" pitchFamily="34" charset="0"/>
              <a:buChar char="•"/>
            </a:pPr>
            <a:r>
              <a:rPr lang="en-US" sz="700" spc="-30" dirty="0">
                <a:solidFill>
                  <a:schemeClr val="tx1">
                    <a:lumMod val="75000"/>
                    <a:lumOff val="25000"/>
                  </a:schemeClr>
                </a:solidFill>
                <a:latin typeface="D-DIN" panose="020B0504030202030204" pitchFamily="34" charset="0"/>
              </a:rPr>
              <a:t>Regenerative Medicine &amp; Advanced </a:t>
            </a:r>
            <a:r>
              <a:rPr lang="en-US" sz="700" spc="-30" dirty="0">
                <a:solidFill>
                  <a:schemeClr val="tx1">
                    <a:lumMod val="85000"/>
                    <a:lumOff val="15000"/>
                  </a:schemeClr>
                </a:solidFill>
                <a:latin typeface="D-DIN" panose="020B0504030202030204" pitchFamily="34" charset="0"/>
              </a:rPr>
              <a:t>Cosmeceuticals</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Pharmaceuticals &amp; Biopharmaceuticals</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Medical Device</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Digital Health</a:t>
            </a:r>
          </a:p>
        </p:txBody>
      </p:sp>
      <p:sp>
        <p:nvSpPr>
          <p:cNvPr id="131" name="Rectangle: Rounded Corners 130">
            <a:extLst>
              <a:ext uri="{FF2B5EF4-FFF2-40B4-BE49-F238E27FC236}">
                <a16:creationId xmlns:a16="http://schemas.microsoft.com/office/drawing/2014/main" id="{803E01A1-B5FB-4B5E-9EBF-C06A1949F2F3}"/>
              </a:ext>
            </a:extLst>
          </p:cNvPr>
          <p:cNvSpPr/>
          <p:nvPr/>
        </p:nvSpPr>
        <p:spPr>
          <a:xfrm>
            <a:off x="2873206" y="9626082"/>
            <a:ext cx="1628366" cy="914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a:r>
              <a:rPr lang="en-US" sz="800" b="1" spc="-30" dirty="0">
                <a:solidFill>
                  <a:srgbClr val="EB7E07"/>
                </a:solidFill>
                <a:latin typeface="D-DIN" panose="020B0504030202030204" pitchFamily="34" charset="0"/>
              </a:rPr>
              <a:t>High-Value &amp; Medical Tourism</a:t>
            </a:r>
          </a:p>
        </p:txBody>
      </p:sp>
      <p:sp>
        <p:nvSpPr>
          <p:cNvPr id="132" name="Rectangle: Rounded Corners 131">
            <a:extLst>
              <a:ext uri="{FF2B5EF4-FFF2-40B4-BE49-F238E27FC236}">
                <a16:creationId xmlns:a16="http://schemas.microsoft.com/office/drawing/2014/main" id="{EDEBD6CF-F873-4B18-8D44-55B07CBAF1F2}"/>
              </a:ext>
            </a:extLst>
          </p:cNvPr>
          <p:cNvSpPr/>
          <p:nvPr/>
        </p:nvSpPr>
        <p:spPr>
          <a:xfrm>
            <a:off x="2941448" y="9740751"/>
            <a:ext cx="1257632" cy="241386"/>
          </a:xfrm>
          <a:prstGeom prst="roundRect">
            <a:avLst>
              <a:gd name="adj" fmla="val 0"/>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Medical &amp; Wellness Tourism</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MICE &amp; Mega Event</a:t>
            </a:r>
          </a:p>
        </p:txBody>
      </p:sp>
      <p:sp>
        <p:nvSpPr>
          <p:cNvPr id="133" name="Rectangle 132">
            <a:extLst>
              <a:ext uri="{FF2B5EF4-FFF2-40B4-BE49-F238E27FC236}">
                <a16:creationId xmlns:a16="http://schemas.microsoft.com/office/drawing/2014/main" id="{1E7455A6-09F5-4E06-82B3-8058CF66F496}"/>
              </a:ext>
            </a:extLst>
          </p:cNvPr>
          <p:cNvSpPr/>
          <p:nvPr/>
        </p:nvSpPr>
        <p:spPr>
          <a:xfrm>
            <a:off x="5462723" y="7634321"/>
            <a:ext cx="1563717" cy="774528"/>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Aviation</a:t>
            </a:r>
          </a:p>
          <a:p>
            <a:pPr marL="171450" lvl="1" indent="-55563" defTabSz="685800">
              <a:buFont typeface="Arial" panose="020B0604020202020204" pitchFamily="34" charset="0"/>
              <a:buChar char="•"/>
            </a:pPr>
            <a:r>
              <a:rPr lang="en-US" sz="700" spc="-30" dirty="0">
                <a:solidFill>
                  <a:schemeClr val="tx1">
                    <a:lumMod val="75000"/>
                    <a:lumOff val="25000"/>
                  </a:schemeClr>
                </a:solidFill>
                <a:latin typeface="D-DIN" panose="020B0504030202030204" pitchFamily="34" charset="0"/>
              </a:rPr>
              <a:t>Maintenance Repair and Overhaul (MRO)</a:t>
            </a:r>
          </a:p>
          <a:p>
            <a:pPr marL="171450" lvl="1" indent="-55563" defTabSz="685800">
              <a:buFont typeface="Arial" panose="020B0604020202020204" pitchFamily="34" charset="0"/>
              <a:buChar char="•"/>
            </a:pPr>
            <a:r>
              <a:rPr lang="en-US" sz="700" spc="-30" dirty="0">
                <a:solidFill>
                  <a:schemeClr val="tx1">
                    <a:lumMod val="75000"/>
                    <a:lumOff val="25000"/>
                  </a:schemeClr>
                </a:solidFill>
                <a:latin typeface="D-DIN" panose="020B0504030202030204" pitchFamily="34" charset="0"/>
              </a:rPr>
              <a:t>OEM for Aircraft &amp; Parts </a:t>
            </a:r>
          </a:p>
          <a:p>
            <a:pPr marL="171450" lvl="1" indent="-55563" defTabSz="685800">
              <a:buFont typeface="Arial" panose="020B0604020202020204" pitchFamily="34" charset="0"/>
              <a:buChar char="•"/>
            </a:pPr>
            <a:r>
              <a:rPr lang="en-US" sz="700" spc="-30" dirty="0">
                <a:solidFill>
                  <a:schemeClr val="tx1">
                    <a:lumMod val="75000"/>
                    <a:lumOff val="25000"/>
                  </a:schemeClr>
                </a:solidFill>
                <a:latin typeface="D-DIN" panose="020B0504030202030204" pitchFamily="34" charset="0"/>
              </a:rPr>
              <a:t>Ground Service Equipment</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Logistics</a:t>
            </a:r>
          </a:p>
          <a:p>
            <a:pPr marL="171450" lvl="1" indent="-55563" defTabSz="685800">
              <a:buFont typeface="Arial" panose="020B0604020202020204" pitchFamily="34" charset="0"/>
              <a:buChar char="•"/>
            </a:pPr>
            <a:r>
              <a:rPr lang="en-US" sz="700" spc="-30" dirty="0">
                <a:solidFill>
                  <a:schemeClr val="tx1">
                    <a:lumMod val="75000"/>
                    <a:lumOff val="25000"/>
                  </a:schemeClr>
                </a:solidFill>
                <a:latin typeface="D-DIN" panose="020B0504030202030204" pitchFamily="34" charset="0"/>
              </a:rPr>
              <a:t>High-Value Logistics</a:t>
            </a:r>
          </a:p>
          <a:p>
            <a:pPr marL="171450" lvl="1" indent="-55563" defTabSz="685800">
              <a:buFont typeface="Arial" panose="020B0604020202020204" pitchFamily="34" charset="0"/>
              <a:buChar char="•"/>
            </a:pPr>
            <a:r>
              <a:rPr lang="en-US" sz="700" spc="-30" dirty="0">
                <a:solidFill>
                  <a:schemeClr val="tx1">
                    <a:lumMod val="75000"/>
                    <a:lumOff val="25000"/>
                  </a:schemeClr>
                </a:solidFill>
                <a:latin typeface="D-DIN" panose="020B0504030202030204" pitchFamily="34" charset="0"/>
              </a:rPr>
              <a:t>Smart Logistics Solutions</a:t>
            </a:r>
          </a:p>
        </p:txBody>
      </p:sp>
      <p:sp>
        <p:nvSpPr>
          <p:cNvPr id="136" name="Rectangle 135">
            <a:extLst>
              <a:ext uri="{FF2B5EF4-FFF2-40B4-BE49-F238E27FC236}">
                <a16:creationId xmlns:a16="http://schemas.microsoft.com/office/drawing/2014/main" id="{B4090458-7753-4E43-A4E5-DD4D6C22DCBC}"/>
              </a:ext>
            </a:extLst>
          </p:cNvPr>
          <p:cNvSpPr/>
          <p:nvPr/>
        </p:nvSpPr>
        <p:spPr>
          <a:xfrm>
            <a:off x="5458662" y="8579009"/>
            <a:ext cx="1912403" cy="379643"/>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Specialty Materials</a:t>
            </a:r>
            <a:r>
              <a:rPr lang="th-TH" sz="700" spc="-30" dirty="0">
                <a:solidFill>
                  <a:schemeClr val="tx1">
                    <a:lumMod val="85000"/>
                    <a:lumOff val="15000"/>
                  </a:schemeClr>
                </a:solidFill>
                <a:latin typeface="D-DIN" panose="020B0504030202030204" pitchFamily="34" charset="0"/>
              </a:rPr>
              <a:t> </a:t>
            </a:r>
            <a:r>
              <a:rPr lang="en-US" sz="700" spc="-30" dirty="0">
                <a:solidFill>
                  <a:schemeClr val="tx1">
                    <a:lumMod val="85000"/>
                    <a:lumOff val="15000"/>
                  </a:schemeClr>
                </a:solidFill>
                <a:latin typeface="D-DIN" panose="020B0504030202030204" pitchFamily="34" charset="0"/>
              </a:rPr>
              <a:t>(Bioplastic)</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Biochemical (Fatty Acids, Oleochemicals, Lactic Acids)</a:t>
            </a:r>
          </a:p>
          <a:p>
            <a:pPr marL="58738" indent="-58738" defTabSz="685800">
              <a:buFont typeface="Arial" panose="020B0604020202020204" pitchFamily="34" charset="0"/>
              <a:buChar char="•"/>
            </a:pPr>
            <a:r>
              <a:rPr lang="en-US" sz="700" spc="-30" dirty="0">
                <a:solidFill>
                  <a:schemeClr val="tx1">
                    <a:lumMod val="85000"/>
                    <a:lumOff val="15000"/>
                  </a:schemeClr>
                </a:solidFill>
                <a:latin typeface="D-DIN" panose="020B0504030202030204" pitchFamily="34" charset="0"/>
              </a:rPr>
              <a:t>Biofuel (Bioethanol, Biodiesel)</a:t>
            </a:r>
          </a:p>
        </p:txBody>
      </p:sp>
      <p:sp>
        <p:nvSpPr>
          <p:cNvPr id="159" name="Oval 158">
            <a:extLst>
              <a:ext uri="{FF2B5EF4-FFF2-40B4-BE49-F238E27FC236}">
                <a16:creationId xmlns:a16="http://schemas.microsoft.com/office/drawing/2014/main" id="{FDD689B8-FBC1-4E43-994E-7179DC84900D}"/>
              </a:ext>
            </a:extLst>
          </p:cNvPr>
          <p:cNvSpPr/>
          <p:nvPr/>
        </p:nvSpPr>
        <p:spPr>
          <a:xfrm>
            <a:off x="4982740" y="7526158"/>
            <a:ext cx="249779" cy="249779"/>
          </a:xfrm>
          <a:prstGeom prst="ellipse">
            <a:avLst/>
          </a:prstGeom>
          <a:solidFill>
            <a:srgbClr val="EB7E0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168" name="Oval 167">
            <a:extLst>
              <a:ext uri="{FF2B5EF4-FFF2-40B4-BE49-F238E27FC236}">
                <a16:creationId xmlns:a16="http://schemas.microsoft.com/office/drawing/2014/main" id="{C5422B6A-CFBB-4B1B-B87E-4D81F23D3FAF}"/>
              </a:ext>
            </a:extLst>
          </p:cNvPr>
          <p:cNvSpPr/>
          <p:nvPr/>
        </p:nvSpPr>
        <p:spPr>
          <a:xfrm>
            <a:off x="2520216" y="8785052"/>
            <a:ext cx="249779" cy="249779"/>
          </a:xfrm>
          <a:prstGeom prst="ellipse">
            <a:avLst/>
          </a:prstGeom>
          <a:solidFill>
            <a:srgbClr val="EB7E0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170" name="Oval 169">
            <a:extLst>
              <a:ext uri="{FF2B5EF4-FFF2-40B4-BE49-F238E27FC236}">
                <a16:creationId xmlns:a16="http://schemas.microsoft.com/office/drawing/2014/main" id="{48B38EC1-CBAD-4B3A-9760-91539D074E29}"/>
              </a:ext>
            </a:extLst>
          </p:cNvPr>
          <p:cNvSpPr/>
          <p:nvPr/>
        </p:nvSpPr>
        <p:spPr>
          <a:xfrm>
            <a:off x="4982740" y="8461661"/>
            <a:ext cx="249779" cy="249779"/>
          </a:xfrm>
          <a:prstGeom prst="ellipse">
            <a:avLst/>
          </a:prstGeom>
          <a:solidFill>
            <a:srgbClr val="EB7E0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176" name="Oval 175">
            <a:extLst>
              <a:ext uri="{FF2B5EF4-FFF2-40B4-BE49-F238E27FC236}">
                <a16:creationId xmlns:a16="http://schemas.microsoft.com/office/drawing/2014/main" id="{81DB1D59-AFF1-4CD2-B3B0-BFB481C1F4BD}"/>
              </a:ext>
            </a:extLst>
          </p:cNvPr>
          <p:cNvSpPr/>
          <p:nvPr/>
        </p:nvSpPr>
        <p:spPr>
          <a:xfrm>
            <a:off x="4983166" y="9002605"/>
            <a:ext cx="249779" cy="249779"/>
          </a:xfrm>
          <a:prstGeom prst="ellipse">
            <a:avLst/>
          </a:prstGeom>
          <a:solidFill>
            <a:srgbClr val="EB7E0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179" name="Oval 178">
            <a:extLst>
              <a:ext uri="{FF2B5EF4-FFF2-40B4-BE49-F238E27FC236}">
                <a16:creationId xmlns:a16="http://schemas.microsoft.com/office/drawing/2014/main" id="{BCB0A01C-2795-40F1-9F4B-F74C5DC9D74C}"/>
              </a:ext>
            </a:extLst>
          </p:cNvPr>
          <p:cNvSpPr/>
          <p:nvPr/>
        </p:nvSpPr>
        <p:spPr>
          <a:xfrm>
            <a:off x="4983166" y="9542274"/>
            <a:ext cx="249779" cy="249779"/>
          </a:xfrm>
          <a:prstGeom prst="ellipse">
            <a:avLst/>
          </a:prstGeom>
          <a:solidFill>
            <a:srgbClr val="EB7E0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pic>
        <p:nvPicPr>
          <p:cNvPr id="13" name="Graphic 12">
            <a:extLst>
              <a:ext uri="{FF2B5EF4-FFF2-40B4-BE49-F238E27FC236}">
                <a16:creationId xmlns:a16="http://schemas.microsoft.com/office/drawing/2014/main" id="{38D951EF-7000-465A-BF22-07E6DDEF1E8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28763" y="7564476"/>
            <a:ext cx="158194" cy="158194"/>
          </a:xfrm>
          <a:prstGeom prst="rect">
            <a:avLst/>
          </a:prstGeom>
        </p:spPr>
      </p:pic>
      <p:pic>
        <p:nvPicPr>
          <p:cNvPr id="338" name="Graphic 337">
            <a:extLst>
              <a:ext uri="{FF2B5EF4-FFF2-40B4-BE49-F238E27FC236}">
                <a16:creationId xmlns:a16="http://schemas.microsoft.com/office/drawing/2014/main" id="{0573A350-53F2-4CB1-B861-A2802A21DEE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36066" y="8506283"/>
            <a:ext cx="154031" cy="154031"/>
          </a:xfrm>
          <a:prstGeom prst="rect">
            <a:avLst/>
          </a:prstGeom>
        </p:spPr>
      </p:pic>
      <p:pic>
        <p:nvPicPr>
          <p:cNvPr id="15" name="Graphic 14">
            <a:extLst>
              <a:ext uri="{FF2B5EF4-FFF2-40B4-BE49-F238E27FC236}">
                <a16:creationId xmlns:a16="http://schemas.microsoft.com/office/drawing/2014/main" id="{D763CB36-C208-4A61-AE82-870AA5ACBA9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31342" y="9054613"/>
            <a:ext cx="154031" cy="154031"/>
          </a:xfrm>
          <a:prstGeom prst="rect">
            <a:avLst/>
          </a:prstGeom>
        </p:spPr>
      </p:pic>
      <p:pic>
        <p:nvPicPr>
          <p:cNvPr id="19" name="Graphic 18">
            <a:extLst>
              <a:ext uri="{FF2B5EF4-FFF2-40B4-BE49-F238E27FC236}">
                <a16:creationId xmlns:a16="http://schemas.microsoft.com/office/drawing/2014/main" id="{F6641A94-9AD5-4485-BE8C-DC9EC126E96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033495" y="9586935"/>
            <a:ext cx="145705" cy="145705"/>
          </a:xfrm>
          <a:prstGeom prst="rect">
            <a:avLst/>
          </a:prstGeom>
        </p:spPr>
      </p:pic>
      <p:sp>
        <p:nvSpPr>
          <p:cNvPr id="107" name="Oval 106">
            <a:extLst>
              <a:ext uri="{FF2B5EF4-FFF2-40B4-BE49-F238E27FC236}">
                <a16:creationId xmlns:a16="http://schemas.microsoft.com/office/drawing/2014/main" id="{FE4FB61E-D7A5-4080-B6C4-F4F2A276B5D6}"/>
              </a:ext>
            </a:extLst>
          </p:cNvPr>
          <p:cNvSpPr/>
          <p:nvPr/>
        </p:nvSpPr>
        <p:spPr>
          <a:xfrm>
            <a:off x="2509358" y="7531333"/>
            <a:ext cx="249779" cy="249779"/>
          </a:xfrm>
          <a:prstGeom prst="ellipse">
            <a:avLst/>
          </a:prstGeom>
          <a:solidFill>
            <a:srgbClr val="EB7E0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pic>
        <p:nvPicPr>
          <p:cNvPr id="108" name="Graphic 107">
            <a:extLst>
              <a:ext uri="{FF2B5EF4-FFF2-40B4-BE49-F238E27FC236}">
                <a16:creationId xmlns:a16="http://schemas.microsoft.com/office/drawing/2014/main" id="{D575F25B-F857-4AD9-9EAA-C9AC01F712B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562799" y="7576888"/>
            <a:ext cx="145705" cy="145705"/>
          </a:xfrm>
          <a:prstGeom prst="rect">
            <a:avLst/>
          </a:prstGeom>
        </p:spPr>
      </p:pic>
      <p:grpSp>
        <p:nvGrpSpPr>
          <p:cNvPr id="6" name="Group 5">
            <a:extLst>
              <a:ext uri="{FF2B5EF4-FFF2-40B4-BE49-F238E27FC236}">
                <a16:creationId xmlns:a16="http://schemas.microsoft.com/office/drawing/2014/main" id="{99E85D87-1550-4D15-8D47-1DAF4B0207E0}"/>
              </a:ext>
            </a:extLst>
          </p:cNvPr>
          <p:cNvGrpSpPr/>
          <p:nvPr/>
        </p:nvGrpSpPr>
        <p:grpSpPr>
          <a:xfrm>
            <a:off x="2509358" y="8159383"/>
            <a:ext cx="249779" cy="249779"/>
            <a:chOff x="3212287" y="8722695"/>
            <a:chExt cx="319438" cy="319438"/>
          </a:xfrm>
        </p:grpSpPr>
        <p:sp>
          <p:nvSpPr>
            <p:cNvPr id="109" name="Oval 108">
              <a:extLst>
                <a:ext uri="{FF2B5EF4-FFF2-40B4-BE49-F238E27FC236}">
                  <a16:creationId xmlns:a16="http://schemas.microsoft.com/office/drawing/2014/main" id="{06CFDBCB-7329-4BD5-B7E5-CD3B79FB79D2}"/>
                </a:ext>
              </a:extLst>
            </p:cNvPr>
            <p:cNvSpPr/>
            <p:nvPr/>
          </p:nvSpPr>
          <p:spPr>
            <a:xfrm>
              <a:off x="3212287" y="8722695"/>
              <a:ext cx="319438" cy="319438"/>
            </a:xfrm>
            <a:prstGeom prst="ellipse">
              <a:avLst/>
            </a:prstGeom>
            <a:solidFill>
              <a:srgbClr val="EB7E0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pic>
          <p:nvPicPr>
            <p:cNvPr id="110" name="Graphic 109">
              <a:extLst>
                <a:ext uri="{FF2B5EF4-FFF2-40B4-BE49-F238E27FC236}">
                  <a16:creationId xmlns:a16="http://schemas.microsoft.com/office/drawing/2014/main" id="{FB03644F-DC6D-4CCF-AA6C-9C37E6AC500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273513" y="8783921"/>
              <a:ext cx="196987" cy="196987"/>
            </a:xfrm>
            <a:prstGeom prst="rect">
              <a:avLst/>
            </a:prstGeom>
          </p:spPr>
        </p:pic>
      </p:grpSp>
      <p:sp>
        <p:nvSpPr>
          <p:cNvPr id="111" name="Oval 110">
            <a:extLst>
              <a:ext uri="{FF2B5EF4-FFF2-40B4-BE49-F238E27FC236}">
                <a16:creationId xmlns:a16="http://schemas.microsoft.com/office/drawing/2014/main" id="{64A3F5A5-3D24-4F41-AB6B-16CB74CC1DCD}"/>
              </a:ext>
            </a:extLst>
          </p:cNvPr>
          <p:cNvSpPr/>
          <p:nvPr/>
        </p:nvSpPr>
        <p:spPr>
          <a:xfrm>
            <a:off x="2523076" y="9609337"/>
            <a:ext cx="249779" cy="249779"/>
          </a:xfrm>
          <a:prstGeom prst="ellipse">
            <a:avLst/>
          </a:prstGeom>
          <a:solidFill>
            <a:srgbClr val="EB7E0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pic>
        <p:nvPicPr>
          <p:cNvPr id="112" name="Graphic 111">
            <a:extLst>
              <a:ext uri="{FF2B5EF4-FFF2-40B4-BE49-F238E27FC236}">
                <a16:creationId xmlns:a16="http://schemas.microsoft.com/office/drawing/2014/main" id="{96E1DD89-DC3C-45CA-A3B4-875CD7AB8E40}"/>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562799" y="9637550"/>
            <a:ext cx="170683" cy="170683"/>
          </a:xfrm>
          <a:prstGeom prst="rect">
            <a:avLst/>
          </a:prstGeom>
        </p:spPr>
      </p:pic>
      <p:sp>
        <p:nvSpPr>
          <p:cNvPr id="100" name="Oval 99">
            <a:extLst>
              <a:ext uri="{FF2B5EF4-FFF2-40B4-BE49-F238E27FC236}">
                <a16:creationId xmlns:a16="http://schemas.microsoft.com/office/drawing/2014/main" id="{1AE0BDB1-5A34-4FE5-B447-96BD4C88F765}"/>
              </a:ext>
            </a:extLst>
          </p:cNvPr>
          <p:cNvSpPr/>
          <p:nvPr/>
        </p:nvSpPr>
        <p:spPr>
          <a:xfrm>
            <a:off x="419835" y="7540012"/>
            <a:ext cx="249779" cy="249779"/>
          </a:xfrm>
          <a:prstGeom prst="ellipse">
            <a:avLst/>
          </a:prstGeom>
          <a:solidFill>
            <a:srgbClr val="EB7E0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pic>
        <p:nvPicPr>
          <p:cNvPr id="101" name="Graphic 100">
            <a:extLst>
              <a:ext uri="{FF2B5EF4-FFF2-40B4-BE49-F238E27FC236}">
                <a16:creationId xmlns:a16="http://schemas.microsoft.com/office/drawing/2014/main" id="{2E4DCEBE-64E8-401A-A559-C69048BF492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60308" y="7579561"/>
            <a:ext cx="170682" cy="170683"/>
          </a:xfrm>
          <a:prstGeom prst="rect">
            <a:avLst/>
          </a:prstGeom>
        </p:spPr>
      </p:pic>
      <p:sp>
        <p:nvSpPr>
          <p:cNvPr id="102" name="Oval 101">
            <a:extLst>
              <a:ext uri="{FF2B5EF4-FFF2-40B4-BE49-F238E27FC236}">
                <a16:creationId xmlns:a16="http://schemas.microsoft.com/office/drawing/2014/main" id="{86DD1F7F-E775-401A-94BB-52C95AB6F94A}"/>
              </a:ext>
            </a:extLst>
          </p:cNvPr>
          <p:cNvSpPr/>
          <p:nvPr/>
        </p:nvSpPr>
        <p:spPr>
          <a:xfrm>
            <a:off x="421169" y="8023063"/>
            <a:ext cx="249779" cy="249779"/>
          </a:xfrm>
          <a:prstGeom prst="ellipse">
            <a:avLst/>
          </a:prstGeom>
          <a:solidFill>
            <a:srgbClr val="EB7E0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pic>
        <p:nvPicPr>
          <p:cNvPr id="103" name="Graphic 102">
            <a:extLst>
              <a:ext uri="{FF2B5EF4-FFF2-40B4-BE49-F238E27FC236}">
                <a16:creationId xmlns:a16="http://schemas.microsoft.com/office/drawing/2014/main" id="{6689BABB-BF78-49BC-8059-37D5251E7355}"/>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75213" y="8071976"/>
            <a:ext cx="137378" cy="137379"/>
          </a:xfrm>
          <a:prstGeom prst="rect">
            <a:avLst/>
          </a:prstGeom>
        </p:spPr>
      </p:pic>
      <p:sp>
        <p:nvSpPr>
          <p:cNvPr id="113" name="Oval 112">
            <a:extLst>
              <a:ext uri="{FF2B5EF4-FFF2-40B4-BE49-F238E27FC236}">
                <a16:creationId xmlns:a16="http://schemas.microsoft.com/office/drawing/2014/main" id="{639996C3-2740-4FDE-A6A0-A2A14E047F20}"/>
              </a:ext>
            </a:extLst>
          </p:cNvPr>
          <p:cNvSpPr/>
          <p:nvPr/>
        </p:nvSpPr>
        <p:spPr>
          <a:xfrm>
            <a:off x="418585" y="8642428"/>
            <a:ext cx="249779" cy="249779"/>
          </a:xfrm>
          <a:prstGeom prst="ellipse">
            <a:avLst/>
          </a:prstGeom>
          <a:solidFill>
            <a:srgbClr val="EB7E0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pic>
        <p:nvPicPr>
          <p:cNvPr id="114" name="Graphic 113">
            <a:extLst>
              <a:ext uri="{FF2B5EF4-FFF2-40B4-BE49-F238E27FC236}">
                <a16:creationId xmlns:a16="http://schemas.microsoft.com/office/drawing/2014/main" id="{32A54283-1318-458F-8F39-145AD280971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66473" y="8690303"/>
            <a:ext cx="154030" cy="154031"/>
          </a:xfrm>
          <a:prstGeom prst="rect">
            <a:avLst/>
          </a:prstGeom>
        </p:spPr>
      </p:pic>
      <p:sp>
        <p:nvSpPr>
          <p:cNvPr id="119" name="Oval 118">
            <a:extLst>
              <a:ext uri="{FF2B5EF4-FFF2-40B4-BE49-F238E27FC236}">
                <a16:creationId xmlns:a16="http://schemas.microsoft.com/office/drawing/2014/main" id="{3BF0A406-DF4E-4F73-8497-6BB33E5CC0B6}"/>
              </a:ext>
            </a:extLst>
          </p:cNvPr>
          <p:cNvSpPr/>
          <p:nvPr/>
        </p:nvSpPr>
        <p:spPr>
          <a:xfrm>
            <a:off x="418585" y="9213443"/>
            <a:ext cx="249779" cy="249779"/>
          </a:xfrm>
          <a:prstGeom prst="ellipse">
            <a:avLst/>
          </a:prstGeom>
          <a:solidFill>
            <a:srgbClr val="EB7E0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pic>
        <p:nvPicPr>
          <p:cNvPr id="339" name="Graphic 338">
            <a:extLst>
              <a:ext uri="{FF2B5EF4-FFF2-40B4-BE49-F238E27FC236}">
                <a16:creationId xmlns:a16="http://schemas.microsoft.com/office/drawing/2014/main" id="{6B897B24-9AD6-4056-A78B-D5D5A65D1993}"/>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62177" y="9280829"/>
            <a:ext cx="154030" cy="154031"/>
          </a:xfrm>
          <a:prstGeom prst="rect">
            <a:avLst/>
          </a:prstGeom>
        </p:spPr>
      </p:pic>
      <p:pic>
        <p:nvPicPr>
          <p:cNvPr id="337" name="Graphic 336">
            <a:extLst>
              <a:ext uri="{FF2B5EF4-FFF2-40B4-BE49-F238E27FC236}">
                <a16:creationId xmlns:a16="http://schemas.microsoft.com/office/drawing/2014/main" id="{85CE9A6A-93E1-4C9C-8E21-8179AA77A506}"/>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2572355" y="8837191"/>
            <a:ext cx="145500" cy="145500"/>
          </a:xfrm>
          <a:prstGeom prst="rect">
            <a:avLst/>
          </a:prstGeom>
        </p:spPr>
      </p:pic>
      <p:sp>
        <p:nvSpPr>
          <p:cNvPr id="137" name="Rectangle: Rounded Corners 136">
            <a:extLst>
              <a:ext uri="{FF2B5EF4-FFF2-40B4-BE49-F238E27FC236}">
                <a16:creationId xmlns:a16="http://schemas.microsoft.com/office/drawing/2014/main" id="{681D4EE1-07BD-47DC-A6E3-581C582E78C8}"/>
              </a:ext>
            </a:extLst>
          </p:cNvPr>
          <p:cNvSpPr/>
          <p:nvPr/>
        </p:nvSpPr>
        <p:spPr>
          <a:xfrm>
            <a:off x="5382506" y="7543815"/>
            <a:ext cx="1188720" cy="914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a:r>
              <a:rPr lang="en-US" sz="800" b="1" spc="-30" dirty="0">
                <a:solidFill>
                  <a:srgbClr val="EB7E07"/>
                </a:solidFill>
                <a:latin typeface="D-DIN" panose="020B0504030202030204" pitchFamily="34" charset="0"/>
              </a:rPr>
              <a:t>Aviation &amp; Logistics</a:t>
            </a:r>
          </a:p>
        </p:txBody>
      </p:sp>
      <p:sp>
        <p:nvSpPr>
          <p:cNvPr id="138" name="Rectangle: Rounded Corners 137">
            <a:extLst>
              <a:ext uri="{FF2B5EF4-FFF2-40B4-BE49-F238E27FC236}">
                <a16:creationId xmlns:a16="http://schemas.microsoft.com/office/drawing/2014/main" id="{71D534B3-40FB-4C2D-A623-6E83948B7F76}"/>
              </a:ext>
            </a:extLst>
          </p:cNvPr>
          <p:cNvSpPr/>
          <p:nvPr/>
        </p:nvSpPr>
        <p:spPr>
          <a:xfrm>
            <a:off x="5382506" y="8466156"/>
            <a:ext cx="1188720" cy="914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a:r>
              <a:rPr lang="en-US" sz="800" b="1" spc="-30" dirty="0">
                <a:solidFill>
                  <a:srgbClr val="EB7E07"/>
                </a:solidFill>
                <a:latin typeface="D-DIN" panose="020B0504030202030204" pitchFamily="34" charset="0"/>
              </a:rPr>
              <a:t>Biofuel &amp; Biochemical</a:t>
            </a:r>
          </a:p>
        </p:txBody>
      </p:sp>
      <p:sp>
        <p:nvSpPr>
          <p:cNvPr id="139" name="Rectangle: Rounded Corners 138">
            <a:extLst>
              <a:ext uri="{FF2B5EF4-FFF2-40B4-BE49-F238E27FC236}">
                <a16:creationId xmlns:a16="http://schemas.microsoft.com/office/drawing/2014/main" id="{81DC7D2D-A2ED-4F4F-B1A4-6790391EECE1}"/>
              </a:ext>
            </a:extLst>
          </p:cNvPr>
          <p:cNvSpPr/>
          <p:nvPr/>
        </p:nvSpPr>
        <p:spPr>
          <a:xfrm>
            <a:off x="5382506" y="9003143"/>
            <a:ext cx="1188720" cy="914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a:r>
              <a:rPr lang="en-US" sz="800" b="1" spc="-30" dirty="0">
                <a:solidFill>
                  <a:srgbClr val="EB7E07"/>
                </a:solidFill>
                <a:latin typeface="D-DIN" panose="020B0504030202030204" pitchFamily="34" charset="0"/>
              </a:rPr>
              <a:t>Defense</a:t>
            </a:r>
          </a:p>
        </p:txBody>
      </p:sp>
      <p:sp>
        <p:nvSpPr>
          <p:cNvPr id="140" name="Rectangle 139">
            <a:extLst>
              <a:ext uri="{FF2B5EF4-FFF2-40B4-BE49-F238E27FC236}">
                <a16:creationId xmlns:a16="http://schemas.microsoft.com/office/drawing/2014/main" id="{F94CD797-622C-4A90-9EA4-013C6DB80422}"/>
              </a:ext>
            </a:extLst>
          </p:cNvPr>
          <p:cNvSpPr/>
          <p:nvPr/>
        </p:nvSpPr>
        <p:spPr>
          <a:xfrm>
            <a:off x="5451006" y="9110531"/>
            <a:ext cx="1563717" cy="356288"/>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58738" indent="-58738" defTabSz="685800">
              <a:buFont typeface="Arial" panose="020B0604020202020204" pitchFamily="34" charset="0"/>
              <a:buChar char="•"/>
            </a:pPr>
            <a:r>
              <a:rPr lang="fr-FR" sz="700" spc="-30" dirty="0">
                <a:solidFill>
                  <a:schemeClr val="tx1">
                    <a:lumMod val="85000"/>
                    <a:lumOff val="15000"/>
                  </a:schemeClr>
                </a:solidFill>
                <a:latin typeface="D-DIN" panose="020B0504030202030204" pitchFamily="34" charset="0"/>
              </a:rPr>
              <a:t>Import Substitution </a:t>
            </a:r>
          </a:p>
          <a:p>
            <a:pPr marL="58738" indent="-58738" defTabSz="685800">
              <a:buFont typeface="Arial" panose="020B0604020202020204" pitchFamily="34" charset="0"/>
              <a:buChar char="•"/>
            </a:pPr>
            <a:r>
              <a:rPr lang="fr-FR" sz="700" spc="-30" dirty="0">
                <a:solidFill>
                  <a:schemeClr val="tx1">
                    <a:lumMod val="85000"/>
                    <a:lumOff val="15000"/>
                  </a:schemeClr>
                </a:solidFill>
                <a:latin typeface="D-DIN" panose="020B0504030202030204" pitchFamily="34" charset="0"/>
              </a:rPr>
              <a:t>Maintenance</a:t>
            </a:r>
          </a:p>
          <a:p>
            <a:pPr marL="58738" indent="-58738" defTabSz="685800">
              <a:buFont typeface="Arial" panose="020B0604020202020204" pitchFamily="34" charset="0"/>
              <a:buChar char="•"/>
            </a:pPr>
            <a:r>
              <a:rPr lang="fr-FR" sz="700" spc="-30" dirty="0" err="1">
                <a:solidFill>
                  <a:schemeClr val="tx1">
                    <a:lumMod val="85000"/>
                    <a:lumOff val="15000"/>
                  </a:schemeClr>
                </a:solidFill>
                <a:latin typeface="D-DIN" panose="020B0504030202030204" pitchFamily="34" charset="0"/>
              </a:rPr>
              <a:t>Disaster</a:t>
            </a:r>
            <a:r>
              <a:rPr lang="fr-FR" sz="700" spc="-30" dirty="0">
                <a:solidFill>
                  <a:schemeClr val="tx1">
                    <a:lumMod val="85000"/>
                    <a:lumOff val="15000"/>
                  </a:schemeClr>
                </a:solidFill>
                <a:latin typeface="D-DIN" panose="020B0504030202030204" pitchFamily="34" charset="0"/>
              </a:rPr>
              <a:t> Management</a:t>
            </a:r>
          </a:p>
        </p:txBody>
      </p:sp>
      <p:sp>
        <p:nvSpPr>
          <p:cNvPr id="141" name="Rectangle: Rounded Corners 140">
            <a:extLst>
              <a:ext uri="{FF2B5EF4-FFF2-40B4-BE49-F238E27FC236}">
                <a16:creationId xmlns:a16="http://schemas.microsoft.com/office/drawing/2014/main" id="{0B14CE1E-8D0D-48C3-A7DE-29CCEDE5C723}"/>
              </a:ext>
            </a:extLst>
          </p:cNvPr>
          <p:cNvSpPr/>
          <p:nvPr/>
        </p:nvSpPr>
        <p:spPr>
          <a:xfrm>
            <a:off x="5382505" y="9551673"/>
            <a:ext cx="1912403" cy="914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a:r>
              <a:rPr lang="en-US" sz="800" b="1" spc="-30" dirty="0">
                <a:solidFill>
                  <a:srgbClr val="EB7E07"/>
                </a:solidFill>
                <a:latin typeface="D-DIN" panose="020B0504030202030204" pitchFamily="34" charset="0"/>
              </a:rPr>
              <a:t>Education &amp; Human Resource Development</a:t>
            </a:r>
          </a:p>
        </p:txBody>
      </p:sp>
      <p:sp>
        <p:nvSpPr>
          <p:cNvPr id="142" name="Rectangle 141">
            <a:extLst>
              <a:ext uri="{FF2B5EF4-FFF2-40B4-BE49-F238E27FC236}">
                <a16:creationId xmlns:a16="http://schemas.microsoft.com/office/drawing/2014/main" id="{CF346ED8-E99E-47B3-A1C2-0FBC395D4FC4}"/>
              </a:ext>
            </a:extLst>
          </p:cNvPr>
          <p:cNvSpPr/>
          <p:nvPr/>
        </p:nvSpPr>
        <p:spPr>
          <a:xfrm>
            <a:off x="5451345" y="9653011"/>
            <a:ext cx="1563717" cy="356288"/>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58738" indent="-58738" defTabSz="685800">
              <a:buFont typeface="Arial" panose="020B0604020202020204" pitchFamily="34" charset="0"/>
              <a:buChar char="•"/>
            </a:pPr>
            <a:r>
              <a:rPr lang="fr-FR" sz="700" spc="-30" dirty="0">
                <a:solidFill>
                  <a:schemeClr val="tx1">
                    <a:lumMod val="85000"/>
                    <a:lumOff val="15000"/>
                  </a:schemeClr>
                </a:solidFill>
                <a:latin typeface="D-DIN" panose="020B0504030202030204" pitchFamily="34" charset="0"/>
              </a:rPr>
              <a:t>International </a:t>
            </a:r>
            <a:r>
              <a:rPr lang="fr-FR" sz="700" spc="-30" dirty="0" err="1">
                <a:solidFill>
                  <a:schemeClr val="tx1">
                    <a:lumMod val="85000"/>
                    <a:lumOff val="15000"/>
                  </a:schemeClr>
                </a:solidFill>
                <a:latin typeface="D-DIN" panose="020B0504030202030204" pitchFamily="34" charset="0"/>
              </a:rPr>
              <a:t>Universities</a:t>
            </a:r>
            <a:endParaRPr lang="fr-FR" sz="700" spc="-30" dirty="0">
              <a:solidFill>
                <a:schemeClr val="tx1">
                  <a:lumMod val="85000"/>
                  <a:lumOff val="15000"/>
                </a:schemeClr>
              </a:solidFill>
              <a:latin typeface="D-DIN" panose="020B0504030202030204" pitchFamily="34" charset="0"/>
            </a:endParaRPr>
          </a:p>
          <a:p>
            <a:pPr marL="58738" indent="-58738" defTabSz="685800">
              <a:buFont typeface="Arial" panose="020B0604020202020204" pitchFamily="34" charset="0"/>
              <a:buChar char="•"/>
            </a:pPr>
            <a:r>
              <a:rPr lang="fr-FR" sz="700" spc="-30" dirty="0">
                <a:solidFill>
                  <a:schemeClr val="tx1">
                    <a:lumMod val="85000"/>
                    <a:lumOff val="15000"/>
                  </a:schemeClr>
                </a:solidFill>
                <a:latin typeface="D-DIN" panose="020B0504030202030204" pitchFamily="34" charset="0"/>
              </a:rPr>
              <a:t>Certification Bodies for Professional </a:t>
            </a:r>
            <a:r>
              <a:rPr lang="fr-FR" sz="700" spc="-30" dirty="0" err="1">
                <a:solidFill>
                  <a:schemeClr val="tx1">
                    <a:lumMod val="85000"/>
                    <a:lumOff val="15000"/>
                  </a:schemeClr>
                </a:solidFill>
                <a:latin typeface="D-DIN" panose="020B0504030202030204" pitchFamily="34" charset="0"/>
              </a:rPr>
              <a:t>Skills</a:t>
            </a:r>
            <a:endParaRPr lang="fr-FR" sz="700" spc="-30" dirty="0">
              <a:solidFill>
                <a:schemeClr val="tx1">
                  <a:lumMod val="85000"/>
                  <a:lumOff val="15000"/>
                </a:schemeClr>
              </a:solidFill>
              <a:latin typeface="D-DIN" panose="020B0504030202030204" pitchFamily="34" charset="0"/>
            </a:endParaRPr>
          </a:p>
          <a:p>
            <a:pPr marL="58738" indent="-58738" defTabSz="685800">
              <a:buFont typeface="Arial" panose="020B0604020202020204" pitchFamily="34" charset="0"/>
              <a:buChar char="•"/>
            </a:pPr>
            <a:r>
              <a:rPr lang="fr-FR" sz="700" spc="-30" dirty="0" err="1">
                <a:solidFill>
                  <a:schemeClr val="tx1">
                    <a:lumMod val="85000"/>
                    <a:lumOff val="15000"/>
                  </a:schemeClr>
                </a:solidFill>
                <a:latin typeface="D-DIN" panose="020B0504030202030204" pitchFamily="34" charset="0"/>
              </a:rPr>
              <a:t>Edu</a:t>
            </a:r>
            <a:r>
              <a:rPr lang="fr-FR" sz="700" spc="-30" dirty="0">
                <a:solidFill>
                  <a:schemeClr val="tx1">
                    <a:lumMod val="85000"/>
                    <a:lumOff val="15000"/>
                  </a:schemeClr>
                </a:solidFill>
                <a:latin typeface="D-DIN" panose="020B0504030202030204" pitchFamily="34" charset="0"/>
              </a:rPr>
              <a:t> Tech</a:t>
            </a:r>
          </a:p>
        </p:txBody>
      </p:sp>
    </p:spTree>
    <p:extLst>
      <p:ext uri="{BB962C8B-B14F-4D97-AF65-F5344CB8AC3E}">
        <p14:creationId xmlns:p14="http://schemas.microsoft.com/office/powerpoint/2010/main" val="307279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66DD2-3D14-43D8-9CD8-8F30089C1F45}"/>
              </a:ext>
            </a:extLst>
          </p:cNvPr>
          <p:cNvPicPr>
            <a:picLocks noChangeAspect="1"/>
          </p:cNvPicPr>
          <p:nvPr/>
        </p:nvPicPr>
        <p:blipFill>
          <a:blip r:embed="rId2"/>
          <a:stretch>
            <a:fillRect/>
          </a:stretch>
        </p:blipFill>
        <p:spPr>
          <a:xfrm>
            <a:off x="24193" y="2702939"/>
            <a:ext cx="7523116" cy="6151397"/>
          </a:xfrm>
          <a:prstGeom prst="rect">
            <a:avLst/>
          </a:prstGeom>
        </p:spPr>
      </p:pic>
      <p:sp>
        <p:nvSpPr>
          <p:cNvPr id="11" name="TextBox 10">
            <a:extLst>
              <a:ext uri="{FF2B5EF4-FFF2-40B4-BE49-F238E27FC236}">
                <a16:creationId xmlns:a16="http://schemas.microsoft.com/office/drawing/2014/main" id="{B7DCD0BF-8C8C-4EF1-80EF-8FF83F339571}"/>
              </a:ext>
            </a:extLst>
          </p:cNvPr>
          <p:cNvSpPr txBox="1"/>
          <p:nvPr/>
        </p:nvSpPr>
        <p:spPr>
          <a:xfrm>
            <a:off x="159202" y="890832"/>
            <a:ext cx="7155998" cy="1364476"/>
          </a:xfrm>
          <a:prstGeom prst="rect">
            <a:avLst/>
          </a:prstGeom>
          <a:noFill/>
        </p:spPr>
        <p:txBody>
          <a:bodyPr wrap="square" rtlCol="0">
            <a:spAutoFit/>
          </a:bodyPr>
          <a:lstStyle/>
          <a:p>
            <a:pPr>
              <a:spcBef>
                <a:spcPts val="600"/>
              </a:spcBef>
              <a:spcAft>
                <a:spcPts val="400"/>
              </a:spcAft>
            </a:pPr>
            <a:r>
              <a:rPr lang="en-US" sz="1100" dirty="0">
                <a:latin typeface="D-DIN" panose="020B0504030202030204" pitchFamily="34" charset="0"/>
              </a:rPr>
              <a:t>With EEC exceptional characteristics, this provides distinguished investment opportunities for all investors.</a:t>
            </a:r>
          </a:p>
          <a:p>
            <a:pPr>
              <a:spcBef>
                <a:spcPts val="600"/>
              </a:spcBef>
              <a:spcAft>
                <a:spcPts val="400"/>
              </a:spcAft>
            </a:pPr>
            <a:r>
              <a:rPr lang="en-US" sz="1100" dirty="0">
                <a:latin typeface="D-DIN" panose="020B0504030202030204" pitchFamily="34" charset="0"/>
              </a:rPr>
              <a:t>In order to drive your business towards a remarkable success, EEC has established Promoted Zones For Specific Industries and Promoted Zones for Targeted Industries to serve prospective investors around the world. Investors in 12 targeted industries will also be eligible to explore additional privileges.</a:t>
            </a:r>
          </a:p>
          <a:p>
            <a:pPr>
              <a:spcBef>
                <a:spcPts val="600"/>
              </a:spcBef>
              <a:spcAft>
                <a:spcPts val="400"/>
              </a:spcAft>
            </a:pPr>
            <a:r>
              <a:rPr lang="en-US" sz="1100" dirty="0">
                <a:latin typeface="D-DIN" panose="020B0504030202030204" pitchFamily="34" charset="0"/>
              </a:rPr>
              <a:t>The EEC development scheme will strengthen the existing foundation and contribute to sustainable business growth, with the best mutual benefits.</a:t>
            </a:r>
          </a:p>
        </p:txBody>
      </p:sp>
      <p:sp>
        <p:nvSpPr>
          <p:cNvPr id="2" name="Slide Number Placeholder 1">
            <a:extLst>
              <a:ext uri="{FF2B5EF4-FFF2-40B4-BE49-F238E27FC236}">
                <a16:creationId xmlns:a16="http://schemas.microsoft.com/office/drawing/2014/main" id="{1D2BC7B4-D705-42B2-9203-AF3ABF2527DB}"/>
              </a:ext>
            </a:extLst>
          </p:cNvPr>
          <p:cNvSpPr>
            <a:spLocks noGrp="1"/>
          </p:cNvSpPr>
          <p:nvPr>
            <p:ph type="sldNum" sz="quarter" idx="10"/>
          </p:nvPr>
        </p:nvSpPr>
        <p:spPr/>
        <p:txBody>
          <a:bodyPr/>
          <a:lstStyle/>
          <a:p>
            <a:pPr>
              <a:defRPr/>
            </a:pPr>
            <a:r>
              <a:rPr lang="en-US" dirty="0">
                <a:solidFill>
                  <a:prstClr val="white">
                    <a:lumMod val="50000"/>
                  </a:prstClr>
                </a:solidFill>
              </a:rPr>
              <a:t>4</a:t>
            </a:r>
          </a:p>
        </p:txBody>
      </p:sp>
      <p:sp>
        <p:nvSpPr>
          <p:cNvPr id="9" name="Rectangle: Top Corners One Rounded and One Snipped 8">
            <a:extLst>
              <a:ext uri="{FF2B5EF4-FFF2-40B4-BE49-F238E27FC236}">
                <a16:creationId xmlns:a16="http://schemas.microsoft.com/office/drawing/2014/main" id="{90AC959E-C8E7-4A0A-A63B-6D84E37B57AF}"/>
              </a:ext>
            </a:extLst>
          </p:cNvPr>
          <p:cNvSpPr/>
          <p:nvPr/>
        </p:nvSpPr>
        <p:spPr>
          <a:xfrm>
            <a:off x="-2359" y="294137"/>
            <a:ext cx="5584912" cy="515151"/>
          </a:xfrm>
          <a:prstGeom prst="snipRoundRect">
            <a:avLst>
              <a:gd name="adj1" fmla="val 0"/>
              <a:gd name="adj2" fmla="val 37375"/>
            </a:avLst>
          </a:prstGeom>
          <a:solidFill>
            <a:srgbClr val="F38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r>
              <a:rPr lang="en-US" sz="2400" b="1" dirty="0">
                <a:latin typeface="D-DIN" panose="020B0504030202030204" pitchFamily="34" charset="0"/>
              </a:rPr>
              <a:t>Promoted Zones For Specific Industries</a:t>
            </a:r>
            <a:endParaRPr lang="en-US" sz="2400" b="1" dirty="0">
              <a:solidFill>
                <a:srgbClr val="FF0000"/>
              </a:solidFill>
              <a:highlight>
                <a:srgbClr val="FFFF00"/>
              </a:highlight>
              <a:latin typeface="D-DIN" panose="020B0504030202030204" pitchFamily="34" charset="0"/>
            </a:endParaRPr>
          </a:p>
        </p:txBody>
      </p:sp>
      <p:sp>
        <p:nvSpPr>
          <p:cNvPr id="20" name="Rectangle 19">
            <a:extLst>
              <a:ext uri="{FF2B5EF4-FFF2-40B4-BE49-F238E27FC236}">
                <a16:creationId xmlns:a16="http://schemas.microsoft.com/office/drawing/2014/main" id="{3C8C1072-2352-402C-84C6-72D236CD1546}"/>
              </a:ext>
            </a:extLst>
          </p:cNvPr>
          <p:cNvSpPr/>
          <p:nvPr/>
        </p:nvSpPr>
        <p:spPr>
          <a:xfrm>
            <a:off x="4479899" y="3179118"/>
            <a:ext cx="2610440" cy="788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r>
              <a:rPr lang="en-US" sz="800" dirty="0" err="1">
                <a:solidFill>
                  <a:schemeClr val="tx1">
                    <a:lumMod val="50000"/>
                    <a:lumOff val="50000"/>
                  </a:schemeClr>
                </a:solidFill>
                <a:latin typeface="D-DIN" panose="020B0504030202030204" pitchFamily="34" charset="0"/>
                <a:cs typeface="TH SarabunPSK" panose="020B0500040200020003" pitchFamily="34" charset="-34"/>
              </a:rPr>
              <a:t>EECmd</a:t>
            </a:r>
            <a:r>
              <a:rPr lang="en-US" sz="800" dirty="0">
                <a:solidFill>
                  <a:schemeClr val="tx1">
                    <a:lumMod val="50000"/>
                    <a:lumOff val="50000"/>
                  </a:schemeClr>
                </a:solidFill>
                <a:latin typeface="D-DIN" panose="020B0504030202030204" pitchFamily="34" charset="0"/>
                <a:cs typeface="TH SarabunPSK" panose="020B0500040200020003" pitchFamily="34" charset="-34"/>
              </a:rPr>
              <a:t> is aspired to become Thailand’s first medical hub, where the area would offer complete health care and medical services. </a:t>
            </a:r>
            <a:r>
              <a:rPr lang="en-US" sz="800" dirty="0" err="1">
                <a:solidFill>
                  <a:schemeClr val="tx1">
                    <a:lumMod val="50000"/>
                    <a:lumOff val="50000"/>
                  </a:schemeClr>
                </a:solidFill>
                <a:latin typeface="D-DIN" panose="020B0504030202030204" pitchFamily="34" charset="0"/>
                <a:cs typeface="TH SarabunPSK" panose="020B0500040200020003" pitchFamily="34" charset="-34"/>
              </a:rPr>
              <a:t>EECmd</a:t>
            </a:r>
            <a:r>
              <a:rPr lang="en-US" sz="800" dirty="0">
                <a:solidFill>
                  <a:schemeClr val="tx1">
                    <a:lumMod val="50000"/>
                    <a:lumOff val="50000"/>
                  </a:schemeClr>
                </a:solidFill>
                <a:latin typeface="D-DIN" panose="020B0504030202030204" pitchFamily="34" charset="0"/>
                <a:cs typeface="TH SarabunPSK" panose="020B0500040200020003" pitchFamily="34" charset="-34"/>
              </a:rPr>
              <a:t> aims to elevate Thailand’s health services and equip the country for the expansion of its aging population.</a:t>
            </a:r>
          </a:p>
        </p:txBody>
      </p:sp>
      <p:sp>
        <p:nvSpPr>
          <p:cNvPr id="12" name="Rectangle 11">
            <a:extLst>
              <a:ext uri="{FF2B5EF4-FFF2-40B4-BE49-F238E27FC236}">
                <a16:creationId xmlns:a16="http://schemas.microsoft.com/office/drawing/2014/main" id="{A7A8BB22-418C-49F2-9314-45C36274730B}"/>
              </a:ext>
            </a:extLst>
          </p:cNvPr>
          <p:cNvSpPr/>
          <p:nvPr/>
        </p:nvSpPr>
        <p:spPr>
          <a:xfrm>
            <a:off x="4479899" y="2682163"/>
            <a:ext cx="2452576" cy="753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US" b="1" dirty="0" err="1">
                <a:solidFill>
                  <a:srgbClr val="799C0E"/>
                </a:solidFill>
                <a:latin typeface="D-DIN" panose="020B0504030202030204" pitchFamily="34" charset="0"/>
              </a:rPr>
              <a:t>EECmd</a:t>
            </a:r>
            <a:r>
              <a:rPr lang="en-US" b="1" dirty="0">
                <a:solidFill>
                  <a:srgbClr val="799C0E"/>
                </a:solidFill>
                <a:latin typeface="D-DIN" panose="020B0504030202030204" pitchFamily="34" charset="0"/>
              </a:rPr>
              <a:t>, </a:t>
            </a:r>
            <a:r>
              <a:rPr lang="en-US" sz="1600" b="1" dirty="0">
                <a:solidFill>
                  <a:srgbClr val="799C0E"/>
                </a:solidFill>
                <a:latin typeface="D-DIN" panose="020B0504030202030204" pitchFamily="34" charset="0"/>
                <a:cs typeface="TH SarabunPSK" panose="020B0500040200020003" pitchFamily="34" charset="-34"/>
              </a:rPr>
              <a:t>Medical Hub</a:t>
            </a:r>
          </a:p>
          <a:p>
            <a:r>
              <a:rPr lang="en-US" sz="900" dirty="0">
                <a:solidFill>
                  <a:schemeClr val="tx1">
                    <a:lumMod val="50000"/>
                    <a:lumOff val="50000"/>
                  </a:schemeClr>
                </a:solidFill>
                <a:latin typeface="D-DIN" panose="020B0504030202030204" pitchFamily="34" charset="0"/>
                <a:cs typeface="TH SarabunPSK" panose="020B0500040200020003" pitchFamily="34" charset="-34"/>
              </a:rPr>
              <a:t>Location: </a:t>
            </a:r>
            <a:r>
              <a:rPr lang="en-US" sz="900" b="1" dirty="0">
                <a:solidFill>
                  <a:schemeClr val="tx1">
                    <a:lumMod val="50000"/>
                    <a:lumOff val="50000"/>
                  </a:schemeClr>
                </a:solidFill>
                <a:latin typeface="D-DIN" panose="020B0504030202030204" pitchFamily="34" charset="0"/>
                <a:cs typeface="TH SarabunPSK" panose="020B0500040200020003" pitchFamily="34" charset="-34"/>
              </a:rPr>
              <a:t>Bang </a:t>
            </a:r>
            <a:r>
              <a:rPr lang="en-US" sz="900" b="1" dirty="0" err="1">
                <a:solidFill>
                  <a:schemeClr val="tx1">
                    <a:lumMod val="50000"/>
                    <a:lumOff val="50000"/>
                  </a:schemeClr>
                </a:solidFill>
                <a:latin typeface="D-DIN" panose="020B0504030202030204" pitchFamily="34" charset="0"/>
                <a:cs typeface="TH SarabunPSK" panose="020B0500040200020003" pitchFamily="34" charset="-34"/>
              </a:rPr>
              <a:t>Lamung</a:t>
            </a:r>
            <a:r>
              <a:rPr lang="en-US" sz="900" b="1" dirty="0">
                <a:solidFill>
                  <a:schemeClr val="tx1">
                    <a:lumMod val="50000"/>
                    <a:lumOff val="50000"/>
                  </a:schemeClr>
                </a:solidFill>
                <a:latin typeface="D-DIN" panose="020B0504030202030204" pitchFamily="34" charset="0"/>
                <a:cs typeface="TH SarabunPSK" panose="020B0500040200020003" pitchFamily="34" charset="-34"/>
              </a:rPr>
              <a:t> District, Chonburi</a:t>
            </a:r>
          </a:p>
          <a:p>
            <a:r>
              <a:rPr lang="en-US" sz="900" dirty="0">
                <a:solidFill>
                  <a:schemeClr val="tx1">
                    <a:lumMod val="50000"/>
                    <a:lumOff val="50000"/>
                  </a:schemeClr>
                </a:solidFill>
                <a:latin typeface="D-DIN" panose="020B0504030202030204" pitchFamily="34" charset="0"/>
                <a:cs typeface="TH SarabunPSK" panose="020B0500040200020003" pitchFamily="34" charset="-34"/>
              </a:rPr>
              <a:t>Area: </a:t>
            </a:r>
            <a:r>
              <a:rPr lang="en-US" sz="900" b="1" dirty="0">
                <a:solidFill>
                  <a:schemeClr val="tx1">
                    <a:lumMod val="50000"/>
                    <a:lumOff val="50000"/>
                  </a:schemeClr>
                </a:solidFill>
                <a:latin typeface="D-DIN" panose="020B0504030202030204" pitchFamily="34" charset="0"/>
                <a:cs typeface="TH SarabunPSK" panose="020B0500040200020003" pitchFamily="34" charset="-34"/>
              </a:rPr>
              <a:t>90.56 Hectares </a:t>
            </a:r>
            <a:r>
              <a:rPr lang="en-US" sz="900" dirty="0">
                <a:solidFill>
                  <a:schemeClr val="tx1">
                    <a:lumMod val="50000"/>
                    <a:lumOff val="50000"/>
                  </a:schemeClr>
                </a:solidFill>
                <a:latin typeface="D-DIN" panose="020B0504030202030204" pitchFamily="34" charset="0"/>
                <a:cs typeface="TH SarabunPSK" panose="020B0500040200020003" pitchFamily="34" charset="-34"/>
              </a:rPr>
              <a:t>(566 Rai)</a:t>
            </a:r>
          </a:p>
        </p:txBody>
      </p:sp>
      <p:sp>
        <p:nvSpPr>
          <p:cNvPr id="21" name="Rectangle 20">
            <a:extLst>
              <a:ext uri="{FF2B5EF4-FFF2-40B4-BE49-F238E27FC236}">
                <a16:creationId xmlns:a16="http://schemas.microsoft.com/office/drawing/2014/main" id="{6EB879E2-B009-4DB2-A059-76B33F0BD881}"/>
              </a:ext>
            </a:extLst>
          </p:cNvPr>
          <p:cNvSpPr/>
          <p:nvPr/>
        </p:nvSpPr>
        <p:spPr>
          <a:xfrm>
            <a:off x="4930727" y="7485339"/>
            <a:ext cx="2479516" cy="921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r>
              <a:rPr lang="en-US" sz="800" dirty="0" err="1">
                <a:solidFill>
                  <a:schemeClr val="tx1">
                    <a:lumMod val="50000"/>
                    <a:lumOff val="50000"/>
                  </a:schemeClr>
                </a:solidFill>
                <a:latin typeface="D-DIN" panose="020B0504030202030204" pitchFamily="34" charset="0"/>
                <a:cs typeface="TH SarabunPSK" panose="020B0500040200020003" pitchFamily="34" charset="-34"/>
              </a:rPr>
              <a:t>EECi</a:t>
            </a:r>
            <a:r>
              <a:rPr lang="en-US" sz="800" dirty="0">
                <a:solidFill>
                  <a:schemeClr val="tx1">
                    <a:lumMod val="50000"/>
                    <a:lumOff val="50000"/>
                  </a:schemeClr>
                </a:solidFill>
                <a:latin typeface="D-DIN" panose="020B0504030202030204" pitchFamily="34" charset="0"/>
                <a:cs typeface="TH SarabunPSK" panose="020B0500040200020003" pitchFamily="34" charset="-34"/>
              </a:rPr>
              <a:t> is a novel ecosystem designed to promote innovation and upgrade modern technology that will serve future business needs. A complete ‘innovation ecosystem’ will transform technological and innovation research into practical industrial applications.</a:t>
            </a:r>
          </a:p>
        </p:txBody>
      </p:sp>
      <p:sp>
        <p:nvSpPr>
          <p:cNvPr id="13" name="Rectangle 12">
            <a:extLst>
              <a:ext uri="{FF2B5EF4-FFF2-40B4-BE49-F238E27FC236}">
                <a16:creationId xmlns:a16="http://schemas.microsoft.com/office/drawing/2014/main" id="{84363219-D0F0-4500-B1ED-D3215D3D79DA}"/>
              </a:ext>
            </a:extLst>
          </p:cNvPr>
          <p:cNvSpPr/>
          <p:nvPr/>
        </p:nvSpPr>
        <p:spPr>
          <a:xfrm>
            <a:off x="4930726" y="6995209"/>
            <a:ext cx="2479516" cy="666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US" b="1" dirty="0" err="1">
                <a:solidFill>
                  <a:srgbClr val="138F8B"/>
                </a:solidFill>
                <a:latin typeface="D-DIN" panose="020B0504030202030204" pitchFamily="34" charset="0"/>
              </a:rPr>
              <a:t>EECi</a:t>
            </a:r>
            <a:r>
              <a:rPr lang="en-US" b="1" dirty="0">
                <a:solidFill>
                  <a:srgbClr val="138F8B"/>
                </a:solidFill>
                <a:latin typeface="D-DIN" panose="020B0504030202030204" pitchFamily="34" charset="0"/>
              </a:rPr>
              <a:t>, </a:t>
            </a:r>
            <a:r>
              <a:rPr lang="en-US" sz="1600" b="1" dirty="0">
                <a:solidFill>
                  <a:srgbClr val="138F8B"/>
                </a:solidFill>
                <a:latin typeface="D-DIN" panose="020B0504030202030204" pitchFamily="34" charset="0"/>
                <a:cs typeface="TH SarabunPSK" panose="020B0500040200020003" pitchFamily="34" charset="-34"/>
              </a:rPr>
              <a:t>Innovation Platform</a:t>
            </a:r>
          </a:p>
          <a:p>
            <a:r>
              <a:rPr lang="en-US" sz="900" dirty="0">
                <a:solidFill>
                  <a:schemeClr val="tx1">
                    <a:lumMod val="50000"/>
                    <a:lumOff val="50000"/>
                  </a:schemeClr>
                </a:solidFill>
                <a:latin typeface="D-DIN" panose="020B0504030202030204" pitchFamily="34" charset="0"/>
                <a:cs typeface="TH SarabunPSK" panose="020B0500040200020003" pitchFamily="34" charset="-34"/>
              </a:rPr>
              <a:t>Location: </a:t>
            </a:r>
            <a:r>
              <a:rPr lang="en-US" sz="900" b="1" dirty="0" err="1">
                <a:solidFill>
                  <a:schemeClr val="tx1">
                    <a:lumMod val="50000"/>
                    <a:lumOff val="50000"/>
                  </a:schemeClr>
                </a:solidFill>
                <a:latin typeface="D-DIN" panose="020B0504030202030204" pitchFamily="34" charset="0"/>
                <a:cs typeface="TH SarabunPSK" panose="020B0500040200020003" pitchFamily="34" charset="-34"/>
              </a:rPr>
              <a:t>Wangchan</a:t>
            </a:r>
            <a:r>
              <a:rPr lang="en-US" sz="900" b="1" dirty="0">
                <a:solidFill>
                  <a:schemeClr val="tx1">
                    <a:lumMod val="50000"/>
                    <a:lumOff val="50000"/>
                  </a:schemeClr>
                </a:solidFill>
                <a:latin typeface="D-DIN" panose="020B0504030202030204" pitchFamily="34" charset="0"/>
                <a:cs typeface="TH SarabunPSK" panose="020B0500040200020003" pitchFamily="34" charset="-34"/>
              </a:rPr>
              <a:t> Valley, Rayong</a:t>
            </a:r>
          </a:p>
          <a:p>
            <a:r>
              <a:rPr lang="en-US" sz="900" dirty="0">
                <a:solidFill>
                  <a:schemeClr val="tx1">
                    <a:lumMod val="50000"/>
                    <a:lumOff val="50000"/>
                  </a:schemeClr>
                </a:solidFill>
                <a:latin typeface="D-DIN" panose="020B0504030202030204" pitchFamily="34" charset="0"/>
                <a:cs typeface="TH SarabunPSK" panose="020B0500040200020003" pitchFamily="34" charset="-34"/>
              </a:rPr>
              <a:t>Area: </a:t>
            </a:r>
            <a:r>
              <a:rPr lang="en-US" sz="900" b="1" dirty="0">
                <a:solidFill>
                  <a:schemeClr val="tx1">
                    <a:lumMod val="50000"/>
                    <a:lumOff val="50000"/>
                  </a:schemeClr>
                </a:solidFill>
                <a:latin typeface="D-DIN" panose="020B0504030202030204" pitchFamily="34" charset="0"/>
                <a:cs typeface="TH SarabunPSK" panose="020B0500040200020003" pitchFamily="34" charset="-34"/>
              </a:rPr>
              <a:t>480 Hectares </a:t>
            </a:r>
            <a:r>
              <a:rPr lang="en-US" sz="900" dirty="0">
                <a:solidFill>
                  <a:schemeClr val="tx1">
                    <a:lumMod val="50000"/>
                    <a:lumOff val="50000"/>
                  </a:schemeClr>
                </a:solidFill>
                <a:latin typeface="D-DIN" panose="020B0504030202030204" pitchFamily="34" charset="0"/>
                <a:cs typeface="TH SarabunPSK" panose="020B0500040200020003" pitchFamily="34" charset="-34"/>
              </a:rPr>
              <a:t>(3,000 Rai)</a:t>
            </a:r>
          </a:p>
        </p:txBody>
      </p:sp>
      <p:sp>
        <p:nvSpPr>
          <p:cNvPr id="22" name="Rectangle 21">
            <a:extLst>
              <a:ext uri="{FF2B5EF4-FFF2-40B4-BE49-F238E27FC236}">
                <a16:creationId xmlns:a16="http://schemas.microsoft.com/office/drawing/2014/main" id="{ADCDCBB2-3EDF-428B-B401-0C9B75125155}"/>
              </a:ext>
            </a:extLst>
          </p:cNvPr>
          <p:cNvSpPr/>
          <p:nvPr/>
        </p:nvSpPr>
        <p:spPr>
          <a:xfrm>
            <a:off x="2413000" y="9110085"/>
            <a:ext cx="2517726" cy="767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r>
              <a:rPr lang="en-US" sz="800" dirty="0" err="1">
                <a:solidFill>
                  <a:schemeClr val="tx1">
                    <a:lumMod val="50000"/>
                    <a:lumOff val="50000"/>
                  </a:schemeClr>
                </a:solidFill>
                <a:latin typeface="D-DIN" panose="020B0504030202030204" pitchFamily="34" charset="0"/>
                <a:cs typeface="TH SarabunPSK" panose="020B0500040200020003" pitchFamily="34" charset="-34"/>
              </a:rPr>
              <a:t>EECa</a:t>
            </a:r>
            <a:r>
              <a:rPr lang="en-US" sz="800" dirty="0">
                <a:solidFill>
                  <a:schemeClr val="tx1">
                    <a:lumMod val="50000"/>
                    <a:lumOff val="50000"/>
                  </a:schemeClr>
                </a:solidFill>
                <a:latin typeface="D-DIN" panose="020B0504030202030204" pitchFamily="34" charset="0"/>
                <a:cs typeface="TH SarabunPSK" panose="020B0500040200020003" pitchFamily="34" charset="-34"/>
              </a:rPr>
              <a:t> consists of business and facilities in the U-</a:t>
            </a:r>
            <a:r>
              <a:rPr lang="en-US" sz="800" dirty="0" err="1">
                <a:solidFill>
                  <a:schemeClr val="tx1">
                    <a:lumMod val="50000"/>
                    <a:lumOff val="50000"/>
                  </a:schemeClr>
                </a:solidFill>
                <a:latin typeface="D-DIN" panose="020B0504030202030204" pitchFamily="34" charset="0"/>
                <a:cs typeface="TH SarabunPSK" panose="020B0500040200020003" pitchFamily="34" charset="-34"/>
              </a:rPr>
              <a:t>Tapao</a:t>
            </a:r>
            <a:r>
              <a:rPr lang="en-US" sz="800" dirty="0">
                <a:solidFill>
                  <a:schemeClr val="tx1">
                    <a:lumMod val="50000"/>
                    <a:lumOff val="50000"/>
                  </a:schemeClr>
                </a:solidFill>
                <a:latin typeface="D-DIN" panose="020B0504030202030204" pitchFamily="34" charset="0"/>
                <a:cs typeface="TH SarabunPSK" panose="020B0500040200020003" pitchFamily="34" charset="-34"/>
              </a:rPr>
              <a:t> International Airport, including a commercial gateway, a cargo terminal, an aviation training center, an MRO center, and Free Trade Zone that will enhance business operations and provide a world-class experience for everyone.</a:t>
            </a:r>
          </a:p>
        </p:txBody>
      </p:sp>
      <p:sp>
        <p:nvSpPr>
          <p:cNvPr id="14" name="Rectangle 13">
            <a:extLst>
              <a:ext uri="{FF2B5EF4-FFF2-40B4-BE49-F238E27FC236}">
                <a16:creationId xmlns:a16="http://schemas.microsoft.com/office/drawing/2014/main" id="{A8CE1195-6FCA-4983-AD96-E295316B73DA}"/>
              </a:ext>
            </a:extLst>
          </p:cNvPr>
          <p:cNvSpPr/>
          <p:nvPr/>
        </p:nvSpPr>
        <p:spPr>
          <a:xfrm>
            <a:off x="2413001" y="8619595"/>
            <a:ext cx="3392054" cy="635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US" b="1" dirty="0" err="1">
                <a:solidFill>
                  <a:srgbClr val="BD4446"/>
                </a:solidFill>
                <a:latin typeface="D-DIN" panose="020B0504030202030204" pitchFamily="34" charset="0"/>
              </a:rPr>
              <a:t>EECa</a:t>
            </a:r>
            <a:r>
              <a:rPr lang="en-US" b="1" dirty="0">
                <a:solidFill>
                  <a:srgbClr val="BD4446"/>
                </a:solidFill>
                <a:latin typeface="D-DIN" panose="020B0504030202030204" pitchFamily="34" charset="0"/>
              </a:rPr>
              <a:t>, </a:t>
            </a:r>
            <a:r>
              <a:rPr lang="en-US" sz="1600" b="1" dirty="0">
                <a:solidFill>
                  <a:srgbClr val="BD4446"/>
                </a:solidFill>
                <a:latin typeface="D-DIN" panose="020B0504030202030204" pitchFamily="34" charset="0"/>
                <a:cs typeface="TH SarabunPSK" panose="020B0500040200020003" pitchFamily="34" charset="-34"/>
              </a:rPr>
              <a:t>Eastern Airport City</a:t>
            </a:r>
          </a:p>
          <a:p>
            <a:r>
              <a:rPr lang="en-US" sz="900" dirty="0">
                <a:solidFill>
                  <a:schemeClr val="tx1">
                    <a:lumMod val="50000"/>
                    <a:lumOff val="50000"/>
                  </a:schemeClr>
                </a:solidFill>
                <a:latin typeface="D-DIN" panose="020B0504030202030204" pitchFamily="34" charset="0"/>
                <a:cs typeface="TH SarabunPSK" panose="020B0500040200020003" pitchFamily="34" charset="-34"/>
              </a:rPr>
              <a:t>Location: </a:t>
            </a:r>
            <a:r>
              <a:rPr lang="en-US" sz="900" b="1" dirty="0">
                <a:solidFill>
                  <a:schemeClr val="tx1">
                    <a:lumMod val="50000"/>
                    <a:lumOff val="50000"/>
                  </a:schemeClr>
                </a:solidFill>
                <a:latin typeface="D-DIN" panose="020B0504030202030204" pitchFamily="34" charset="0"/>
                <a:cs typeface="TH SarabunPSK" panose="020B0500040200020003" pitchFamily="34" charset="-34"/>
              </a:rPr>
              <a:t>U-</a:t>
            </a:r>
            <a:r>
              <a:rPr lang="en-US" sz="900" b="1" dirty="0" err="1">
                <a:solidFill>
                  <a:schemeClr val="tx1">
                    <a:lumMod val="50000"/>
                    <a:lumOff val="50000"/>
                  </a:schemeClr>
                </a:solidFill>
                <a:latin typeface="D-DIN" panose="020B0504030202030204" pitchFamily="34" charset="0"/>
                <a:cs typeface="TH SarabunPSK" panose="020B0500040200020003" pitchFamily="34" charset="-34"/>
              </a:rPr>
              <a:t>Tapao</a:t>
            </a:r>
            <a:r>
              <a:rPr lang="en-US" sz="900" b="1" dirty="0">
                <a:solidFill>
                  <a:schemeClr val="tx1">
                    <a:lumMod val="50000"/>
                    <a:lumOff val="50000"/>
                  </a:schemeClr>
                </a:solidFill>
                <a:latin typeface="D-DIN" panose="020B0504030202030204" pitchFamily="34" charset="0"/>
                <a:cs typeface="TH SarabunPSK" panose="020B0500040200020003" pitchFamily="34" charset="-34"/>
              </a:rPr>
              <a:t> International Airport, Rayong</a:t>
            </a:r>
          </a:p>
          <a:p>
            <a:r>
              <a:rPr lang="en-US" sz="900" dirty="0">
                <a:solidFill>
                  <a:schemeClr val="tx1">
                    <a:lumMod val="50000"/>
                    <a:lumOff val="50000"/>
                  </a:schemeClr>
                </a:solidFill>
                <a:latin typeface="D-DIN" panose="020B0504030202030204" pitchFamily="34" charset="0"/>
                <a:cs typeface="TH SarabunPSK" panose="020B0500040200020003" pitchFamily="34" charset="-34"/>
              </a:rPr>
              <a:t>Area: </a:t>
            </a:r>
            <a:r>
              <a:rPr lang="en-US" sz="900" b="1" dirty="0">
                <a:solidFill>
                  <a:schemeClr val="tx1">
                    <a:lumMod val="50000"/>
                    <a:lumOff val="50000"/>
                  </a:schemeClr>
                </a:solidFill>
                <a:latin typeface="D-DIN" panose="020B0504030202030204" pitchFamily="34" charset="0"/>
                <a:cs typeface="TH SarabunPSK" panose="020B0500040200020003" pitchFamily="34" charset="-34"/>
              </a:rPr>
              <a:t>1,040 Hectares </a:t>
            </a:r>
            <a:r>
              <a:rPr lang="en-US" sz="900" dirty="0">
                <a:solidFill>
                  <a:schemeClr val="tx1">
                    <a:lumMod val="50000"/>
                    <a:lumOff val="50000"/>
                  </a:schemeClr>
                </a:solidFill>
                <a:latin typeface="D-DIN" panose="020B0504030202030204" pitchFamily="34" charset="0"/>
                <a:cs typeface="TH SarabunPSK" panose="020B0500040200020003" pitchFamily="34" charset="-34"/>
              </a:rPr>
              <a:t>(6,500 Rai)</a:t>
            </a:r>
          </a:p>
        </p:txBody>
      </p:sp>
      <p:sp>
        <p:nvSpPr>
          <p:cNvPr id="10" name="Rectangle 9">
            <a:extLst>
              <a:ext uri="{FF2B5EF4-FFF2-40B4-BE49-F238E27FC236}">
                <a16:creationId xmlns:a16="http://schemas.microsoft.com/office/drawing/2014/main" id="{83A14AEC-BED5-40F9-8E66-E678F8B536B7}"/>
              </a:ext>
            </a:extLst>
          </p:cNvPr>
          <p:cNvSpPr/>
          <p:nvPr/>
        </p:nvSpPr>
        <p:spPr>
          <a:xfrm>
            <a:off x="462110" y="3193632"/>
            <a:ext cx="2677328" cy="665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r>
              <a:rPr lang="en-US" sz="800" dirty="0" err="1">
                <a:solidFill>
                  <a:schemeClr val="tx1">
                    <a:lumMod val="50000"/>
                    <a:lumOff val="50000"/>
                  </a:schemeClr>
                </a:solidFill>
                <a:latin typeface="D-DIN" panose="020B0504030202030204" pitchFamily="34" charset="0"/>
                <a:cs typeface="TH SarabunPSK" panose="020B0500040200020003" pitchFamily="34" charset="-34"/>
              </a:rPr>
              <a:t>EECh</a:t>
            </a:r>
            <a:r>
              <a:rPr lang="en-US" sz="800" dirty="0">
                <a:solidFill>
                  <a:schemeClr val="tx1">
                    <a:lumMod val="50000"/>
                    <a:lumOff val="50000"/>
                  </a:schemeClr>
                </a:solidFill>
                <a:latin typeface="D-DIN" panose="020B0504030202030204" pitchFamily="34" charset="0"/>
                <a:cs typeface="TH SarabunPSK" panose="020B0500040200020003" pitchFamily="34" charset="-34"/>
              </a:rPr>
              <a:t> consists of a High-Speed Railway and the Transit-Oriented Development area (TOD) located at the </a:t>
            </a:r>
            <a:r>
              <a:rPr lang="en-US" sz="800" dirty="0" err="1">
                <a:solidFill>
                  <a:schemeClr val="tx1">
                    <a:lumMod val="50000"/>
                    <a:lumOff val="50000"/>
                  </a:schemeClr>
                </a:solidFill>
                <a:latin typeface="D-DIN" panose="020B0504030202030204" pitchFamily="34" charset="0"/>
                <a:cs typeface="TH SarabunPSK" panose="020B0500040200020003" pitchFamily="34" charset="-34"/>
              </a:rPr>
              <a:t>Makkasan</a:t>
            </a:r>
            <a:r>
              <a:rPr lang="en-US" sz="800" dirty="0">
                <a:solidFill>
                  <a:schemeClr val="tx1">
                    <a:lumMod val="50000"/>
                    <a:lumOff val="50000"/>
                  </a:schemeClr>
                </a:solidFill>
                <a:latin typeface="D-DIN" panose="020B0504030202030204" pitchFamily="34" charset="0"/>
                <a:cs typeface="TH SarabunPSK" panose="020B0500040200020003" pitchFamily="34" charset="-34"/>
              </a:rPr>
              <a:t> and Si </a:t>
            </a:r>
            <a:r>
              <a:rPr lang="en-US" sz="800" dirty="0" err="1">
                <a:solidFill>
                  <a:schemeClr val="tx1">
                    <a:lumMod val="50000"/>
                    <a:lumOff val="50000"/>
                  </a:schemeClr>
                </a:solidFill>
                <a:latin typeface="D-DIN" panose="020B0504030202030204" pitchFamily="34" charset="0"/>
                <a:cs typeface="TH SarabunPSK" panose="020B0500040200020003" pitchFamily="34" charset="-34"/>
              </a:rPr>
              <a:t>Racha</a:t>
            </a:r>
            <a:r>
              <a:rPr lang="en-US" sz="800" dirty="0">
                <a:solidFill>
                  <a:schemeClr val="tx1">
                    <a:lumMod val="50000"/>
                    <a:lumOff val="50000"/>
                  </a:schemeClr>
                </a:solidFill>
                <a:latin typeface="D-DIN" panose="020B0504030202030204" pitchFamily="34" charset="0"/>
                <a:cs typeface="TH SarabunPSK" panose="020B0500040200020003" pitchFamily="34" charset="-34"/>
              </a:rPr>
              <a:t> Station, measuring 22.4 Hectares (140 Rai) and 4 Hectares (25 Rai), respectively.</a:t>
            </a:r>
          </a:p>
        </p:txBody>
      </p:sp>
      <p:sp>
        <p:nvSpPr>
          <p:cNvPr id="17" name="Rectangle 16">
            <a:extLst>
              <a:ext uri="{FF2B5EF4-FFF2-40B4-BE49-F238E27FC236}">
                <a16:creationId xmlns:a16="http://schemas.microsoft.com/office/drawing/2014/main" id="{39CFD44E-FC67-4B6D-8BA1-F68651957812}"/>
              </a:ext>
            </a:extLst>
          </p:cNvPr>
          <p:cNvSpPr/>
          <p:nvPr/>
        </p:nvSpPr>
        <p:spPr>
          <a:xfrm>
            <a:off x="462111" y="2569733"/>
            <a:ext cx="3560819" cy="70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b="1" dirty="0" err="1">
                <a:solidFill>
                  <a:srgbClr val="7A0160"/>
                </a:solidFill>
                <a:latin typeface="D-DIN" panose="020B0504030202030204" pitchFamily="34" charset="0"/>
              </a:rPr>
              <a:t>EECh</a:t>
            </a:r>
            <a:r>
              <a:rPr lang="en-US" b="1" dirty="0">
                <a:solidFill>
                  <a:srgbClr val="7A0160"/>
                </a:solidFill>
                <a:latin typeface="D-DIN" panose="020B0504030202030204" pitchFamily="34" charset="0"/>
              </a:rPr>
              <a:t>, </a:t>
            </a:r>
            <a:r>
              <a:rPr lang="en-US" sz="1600" b="1" dirty="0">
                <a:solidFill>
                  <a:srgbClr val="7A0160"/>
                </a:solidFill>
                <a:latin typeface="D-DIN" panose="020B0504030202030204" pitchFamily="34" charset="0"/>
                <a:cs typeface="TH SarabunPSK" panose="020B0500040200020003" pitchFamily="34" charset="-34"/>
              </a:rPr>
              <a:t>High-Speed Rail Ribbon Sprawl</a:t>
            </a:r>
            <a:endParaRPr lang="en-US" sz="1050" b="1" dirty="0">
              <a:solidFill>
                <a:srgbClr val="7A0160"/>
              </a:solidFill>
              <a:latin typeface="D-DIN" panose="020B0504030202030204" pitchFamily="34" charset="0"/>
              <a:cs typeface="TH SarabunPSK" panose="020B0500040200020003" pitchFamily="34" charset="-34"/>
            </a:endParaRPr>
          </a:p>
          <a:p>
            <a:r>
              <a:rPr lang="en-US" sz="900" dirty="0">
                <a:solidFill>
                  <a:schemeClr val="tx1">
                    <a:lumMod val="50000"/>
                    <a:lumOff val="50000"/>
                  </a:schemeClr>
                </a:solidFill>
                <a:latin typeface="D-DIN" panose="020B0504030202030204" pitchFamily="34" charset="0"/>
                <a:cs typeface="TH SarabunPSK" panose="020B0500040200020003" pitchFamily="34" charset="-34"/>
              </a:rPr>
              <a:t>Location: </a:t>
            </a:r>
            <a:r>
              <a:rPr lang="en-US" sz="900" b="1" dirty="0">
                <a:solidFill>
                  <a:schemeClr val="tx1">
                    <a:lumMod val="50000"/>
                    <a:lumOff val="50000"/>
                  </a:schemeClr>
                </a:solidFill>
                <a:latin typeface="D-DIN" panose="020B0504030202030204" pitchFamily="34" charset="0"/>
                <a:cs typeface="TH SarabunPSK" panose="020B0500040200020003" pitchFamily="34" charset="-34"/>
              </a:rPr>
              <a:t>Along the high-speed rail track</a:t>
            </a:r>
            <a:r>
              <a:rPr lang="en-US" sz="900" dirty="0">
                <a:solidFill>
                  <a:schemeClr val="tx1">
                    <a:lumMod val="50000"/>
                    <a:lumOff val="50000"/>
                  </a:schemeClr>
                </a:solidFill>
                <a:latin typeface="D-DIN" panose="020B0504030202030204" pitchFamily="34" charset="0"/>
                <a:cs typeface="TH SarabunPSK" panose="020B0500040200020003" pitchFamily="34" charset="-34"/>
              </a:rPr>
              <a:t> that crosses Don Mueang, Suvarnabhumi, and U-</a:t>
            </a:r>
            <a:r>
              <a:rPr lang="en-US" sz="900" dirty="0" err="1">
                <a:solidFill>
                  <a:schemeClr val="tx1">
                    <a:lumMod val="50000"/>
                    <a:lumOff val="50000"/>
                  </a:schemeClr>
                </a:solidFill>
                <a:latin typeface="D-DIN" panose="020B0504030202030204" pitchFamily="34" charset="0"/>
                <a:cs typeface="TH SarabunPSK" panose="020B0500040200020003" pitchFamily="34" charset="-34"/>
              </a:rPr>
              <a:t>Tapao</a:t>
            </a:r>
            <a:r>
              <a:rPr lang="en-US" sz="900" dirty="0">
                <a:solidFill>
                  <a:schemeClr val="tx1">
                    <a:lumMod val="50000"/>
                    <a:lumOff val="50000"/>
                  </a:schemeClr>
                </a:solidFill>
                <a:latin typeface="D-DIN" panose="020B0504030202030204" pitchFamily="34" charset="0"/>
                <a:cs typeface="TH SarabunPSK" panose="020B0500040200020003" pitchFamily="34" charset="-34"/>
              </a:rPr>
              <a:t> Airport</a:t>
            </a:r>
          </a:p>
          <a:p>
            <a:r>
              <a:rPr lang="en-US" sz="900" dirty="0">
                <a:solidFill>
                  <a:schemeClr val="tx1">
                    <a:lumMod val="50000"/>
                    <a:lumOff val="50000"/>
                  </a:schemeClr>
                </a:solidFill>
                <a:latin typeface="D-DIN" panose="020B0504030202030204" pitchFamily="34" charset="0"/>
                <a:cs typeface="TH SarabunPSK" panose="020B0500040200020003" pitchFamily="34" charset="-34"/>
              </a:rPr>
              <a:t>Distance: </a:t>
            </a:r>
            <a:r>
              <a:rPr lang="en-US" sz="900" b="1" dirty="0">
                <a:solidFill>
                  <a:schemeClr val="tx1">
                    <a:lumMod val="50000"/>
                    <a:lumOff val="50000"/>
                  </a:schemeClr>
                </a:solidFill>
                <a:latin typeface="D-DIN" panose="020B0504030202030204" pitchFamily="34" charset="0"/>
                <a:cs typeface="TH SarabunPSK" panose="020B0500040200020003" pitchFamily="34" charset="-34"/>
              </a:rPr>
              <a:t>220 Kilometer</a:t>
            </a:r>
          </a:p>
        </p:txBody>
      </p:sp>
      <p:sp>
        <p:nvSpPr>
          <p:cNvPr id="18" name="Rectangle 17">
            <a:extLst>
              <a:ext uri="{FF2B5EF4-FFF2-40B4-BE49-F238E27FC236}">
                <a16:creationId xmlns:a16="http://schemas.microsoft.com/office/drawing/2014/main" id="{A8B84880-D579-41EE-A0C8-EC92704ECACF}"/>
              </a:ext>
            </a:extLst>
          </p:cNvPr>
          <p:cNvSpPr/>
          <p:nvPr/>
        </p:nvSpPr>
        <p:spPr>
          <a:xfrm>
            <a:off x="462110" y="7467326"/>
            <a:ext cx="2479517" cy="913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r>
              <a:rPr lang="en-US" sz="800" dirty="0" err="1">
                <a:solidFill>
                  <a:schemeClr val="tx1">
                    <a:lumMod val="50000"/>
                    <a:lumOff val="50000"/>
                  </a:schemeClr>
                </a:solidFill>
                <a:latin typeface="D-DIN" panose="020B0504030202030204" pitchFamily="34" charset="0"/>
                <a:cs typeface="TH SarabunPSK" panose="020B0500040200020003" pitchFamily="34" charset="-34"/>
              </a:rPr>
              <a:t>EECd</a:t>
            </a:r>
            <a:r>
              <a:rPr lang="en-US" sz="800" dirty="0">
                <a:solidFill>
                  <a:schemeClr val="tx1">
                    <a:lumMod val="50000"/>
                    <a:lumOff val="50000"/>
                  </a:schemeClr>
                </a:solidFill>
                <a:latin typeface="D-DIN" panose="020B0504030202030204" pitchFamily="34" charset="0"/>
                <a:cs typeface="TH SarabunPSK" panose="020B0500040200020003" pitchFamily="34" charset="-34"/>
              </a:rPr>
              <a:t> is the future destination for digital global players and digital biz innovation to explore, develop, and acquire original digital technology for thriving digital business. It consists of the world-class data center, digital innovation testbed and IoT institutes which are fully equipped with high –tech facilities.</a:t>
            </a:r>
          </a:p>
        </p:txBody>
      </p:sp>
      <p:sp>
        <p:nvSpPr>
          <p:cNvPr id="19" name="Rectangle 18">
            <a:extLst>
              <a:ext uri="{FF2B5EF4-FFF2-40B4-BE49-F238E27FC236}">
                <a16:creationId xmlns:a16="http://schemas.microsoft.com/office/drawing/2014/main" id="{08128BEE-8CB0-4067-B69A-FFD551B67653}"/>
              </a:ext>
            </a:extLst>
          </p:cNvPr>
          <p:cNvSpPr/>
          <p:nvPr/>
        </p:nvSpPr>
        <p:spPr>
          <a:xfrm>
            <a:off x="462111" y="6962725"/>
            <a:ext cx="2276030" cy="666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b="1" dirty="0" err="1">
                <a:solidFill>
                  <a:srgbClr val="1296BC"/>
                </a:solidFill>
                <a:latin typeface="D-DIN" panose="020B0504030202030204" pitchFamily="34" charset="0"/>
              </a:rPr>
              <a:t>EECd</a:t>
            </a:r>
            <a:r>
              <a:rPr lang="en-US" b="1" dirty="0">
                <a:solidFill>
                  <a:srgbClr val="1296BC"/>
                </a:solidFill>
                <a:latin typeface="D-DIN" panose="020B0504030202030204" pitchFamily="34" charset="0"/>
              </a:rPr>
              <a:t>, </a:t>
            </a:r>
            <a:r>
              <a:rPr lang="en-US" sz="1600" b="1" dirty="0">
                <a:solidFill>
                  <a:srgbClr val="1296BC"/>
                </a:solidFill>
                <a:latin typeface="D-DIN" panose="020B0504030202030204" pitchFamily="34" charset="0"/>
                <a:cs typeface="TH SarabunPSK" panose="020B0500040200020003" pitchFamily="34" charset="-34"/>
              </a:rPr>
              <a:t>Digital Park</a:t>
            </a:r>
          </a:p>
          <a:p>
            <a:r>
              <a:rPr lang="en-US" sz="900" dirty="0">
                <a:solidFill>
                  <a:schemeClr val="tx1">
                    <a:lumMod val="50000"/>
                    <a:lumOff val="50000"/>
                  </a:schemeClr>
                </a:solidFill>
                <a:latin typeface="D-DIN" panose="020B0504030202030204" pitchFamily="34" charset="0"/>
                <a:cs typeface="TH SarabunPSK" panose="020B0500040200020003" pitchFamily="34" charset="-34"/>
              </a:rPr>
              <a:t>Location: </a:t>
            </a:r>
            <a:r>
              <a:rPr lang="en-US" sz="900" b="1" dirty="0">
                <a:solidFill>
                  <a:schemeClr val="tx1">
                    <a:lumMod val="50000"/>
                    <a:lumOff val="50000"/>
                  </a:schemeClr>
                </a:solidFill>
                <a:latin typeface="D-DIN" panose="020B0504030202030204" pitchFamily="34" charset="0"/>
                <a:cs typeface="TH SarabunPSK" panose="020B0500040200020003" pitchFamily="34" charset="-34"/>
              </a:rPr>
              <a:t>Si </a:t>
            </a:r>
            <a:r>
              <a:rPr lang="en-US" sz="900" b="1" dirty="0" err="1">
                <a:solidFill>
                  <a:schemeClr val="tx1">
                    <a:lumMod val="50000"/>
                    <a:lumOff val="50000"/>
                  </a:schemeClr>
                </a:solidFill>
                <a:latin typeface="D-DIN" panose="020B0504030202030204" pitchFamily="34" charset="0"/>
                <a:cs typeface="TH SarabunPSK" panose="020B0500040200020003" pitchFamily="34" charset="-34"/>
              </a:rPr>
              <a:t>Racha</a:t>
            </a:r>
            <a:r>
              <a:rPr lang="en-US" sz="900" b="1" dirty="0">
                <a:solidFill>
                  <a:schemeClr val="tx1">
                    <a:lumMod val="50000"/>
                    <a:lumOff val="50000"/>
                  </a:schemeClr>
                </a:solidFill>
                <a:latin typeface="D-DIN" panose="020B0504030202030204" pitchFamily="34" charset="0"/>
                <a:cs typeface="TH SarabunPSK" panose="020B0500040200020003" pitchFamily="34" charset="-34"/>
              </a:rPr>
              <a:t> District, Chonburi</a:t>
            </a:r>
          </a:p>
          <a:p>
            <a:r>
              <a:rPr lang="en-US" sz="900" dirty="0">
                <a:solidFill>
                  <a:schemeClr val="tx1">
                    <a:lumMod val="50000"/>
                    <a:lumOff val="50000"/>
                  </a:schemeClr>
                </a:solidFill>
                <a:latin typeface="D-DIN" panose="020B0504030202030204" pitchFamily="34" charset="0"/>
                <a:cs typeface="TH SarabunPSK" panose="020B0500040200020003" pitchFamily="34" charset="-34"/>
              </a:rPr>
              <a:t>Area: </a:t>
            </a:r>
            <a:r>
              <a:rPr lang="en-US" sz="900" b="1" dirty="0">
                <a:solidFill>
                  <a:schemeClr val="tx1">
                    <a:lumMod val="50000"/>
                    <a:lumOff val="50000"/>
                  </a:schemeClr>
                </a:solidFill>
                <a:latin typeface="D-DIN" panose="020B0504030202030204" pitchFamily="34" charset="0"/>
                <a:cs typeface="TH SarabunPSK" panose="020B0500040200020003" pitchFamily="34" charset="-34"/>
              </a:rPr>
              <a:t>113.28 Hectares </a:t>
            </a:r>
            <a:r>
              <a:rPr lang="en-US" sz="900" dirty="0">
                <a:solidFill>
                  <a:schemeClr val="tx1">
                    <a:lumMod val="50000"/>
                    <a:lumOff val="50000"/>
                  </a:schemeClr>
                </a:solidFill>
                <a:latin typeface="D-DIN" panose="020B0504030202030204" pitchFamily="34" charset="0"/>
                <a:cs typeface="TH SarabunPSK" panose="020B0500040200020003" pitchFamily="34" charset="-34"/>
              </a:rPr>
              <a:t>(708 Rai)</a:t>
            </a:r>
          </a:p>
        </p:txBody>
      </p:sp>
      <p:sp>
        <p:nvSpPr>
          <p:cNvPr id="23" name="Rectangle 22">
            <a:extLst>
              <a:ext uri="{FF2B5EF4-FFF2-40B4-BE49-F238E27FC236}">
                <a16:creationId xmlns:a16="http://schemas.microsoft.com/office/drawing/2014/main" id="{A9B4CD3E-853D-47BF-B1DD-282A49B8D12F}"/>
              </a:ext>
            </a:extLst>
          </p:cNvPr>
          <p:cNvSpPr/>
          <p:nvPr/>
        </p:nvSpPr>
        <p:spPr>
          <a:xfrm>
            <a:off x="360751" y="5229661"/>
            <a:ext cx="2052249" cy="632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r>
              <a:rPr lang="en-US" sz="800" dirty="0" err="1">
                <a:solidFill>
                  <a:schemeClr val="tx1">
                    <a:lumMod val="50000"/>
                    <a:lumOff val="50000"/>
                  </a:schemeClr>
                </a:solidFill>
                <a:latin typeface="D-DIN" panose="020B0504030202030204" pitchFamily="34" charset="0"/>
                <a:cs typeface="TH SarabunPSK" panose="020B0500040200020003" pitchFamily="34" charset="-34"/>
              </a:rPr>
              <a:t>EECg</a:t>
            </a:r>
            <a:r>
              <a:rPr lang="en-US" sz="800" dirty="0">
                <a:solidFill>
                  <a:schemeClr val="tx1">
                    <a:lumMod val="50000"/>
                    <a:lumOff val="50000"/>
                  </a:schemeClr>
                </a:solidFill>
                <a:latin typeface="D-DIN" panose="020B0504030202030204" pitchFamily="34" charset="0"/>
                <a:cs typeface="TH SarabunPSK" panose="020B0500040200020003" pitchFamily="34" charset="-34"/>
              </a:rPr>
              <a:t> is the genomics testing hub in EEC built upon a collaborative research network ,empowered by the Next-Generation Sequencing Technology.</a:t>
            </a:r>
          </a:p>
        </p:txBody>
      </p:sp>
      <p:sp>
        <p:nvSpPr>
          <p:cNvPr id="15" name="TextBox 14">
            <a:extLst>
              <a:ext uri="{FF2B5EF4-FFF2-40B4-BE49-F238E27FC236}">
                <a16:creationId xmlns:a16="http://schemas.microsoft.com/office/drawing/2014/main" id="{E5956E4F-E1C0-42D4-BB5E-D124A4B681B9}"/>
              </a:ext>
            </a:extLst>
          </p:cNvPr>
          <p:cNvSpPr txBox="1"/>
          <p:nvPr/>
        </p:nvSpPr>
        <p:spPr>
          <a:xfrm>
            <a:off x="351503" y="4727151"/>
            <a:ext cx="2386637" cy="665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b="1">
                <a:solidFill>
                  <a:srgbClr val="516C53"/>
                </a:solidFill>
                <a:latin typeface="D-DIN" panose="020B05040302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err="1">
                <a:solidFill>
                  <a:srgbClr val="FFC857"/>
                </a:solidFill>
              </a:rPr>
              <a:t>EECg</a:t>
            </a:r>
            <a:r>
              <a:rPr lang="en-US" dirty="0">
                <a:solidFill>
                  <a:srgbClr val="FFC857"/>
                </a:solidFill>
              </a:rPr>
              <a:t>, </a:t>
            </a:r>
            <a:r>
              <a:rPr lang="en-US" sz="1400" dirty="0">
                <a:solidFill>
                  <a:srgbClr val="FFC857"/>
                </a:solidFill>
              </a:rPr>
              <a:t>Genomics Thailand</a:t>
            </a:r>
          </a:p>
          <a:p>
            <a:r>
              <a:rPr lang="en-US" sz="900" b="0" dirty="0">
                <a:solidFill>
                  <a:schemeClr val="tx1">
                    <a:lumMod val="50000"/>
                    <a:lumOff val="50000"/>
                  </a:schemeClr>
                </a:solidFill>
                <a:cs typeface="TH SarabunPSK" panose="020B0500040200020003" pitchFamily="34" charset="-34"/>
              </a:rPr>
              <a:t>Location:</a:t>
            </a:r>
            <a:r>
              <a:rPr lang="en-US" sz="900" dirty="0">
                <a:solidFill>
                  <a:schemeClr val="accent1">
                    <a:lumMod val="50000"/>
                  </a:schemeClr>
                </a:solidFill>
                <a:cs typeface="TH SarabunPSK" panose="020B0500040200020003" pitchFamily="34" charset="-34"/>
              </a:rPr>
              <a:t> </a:t>
            </a:r>
            <a:r>
              <a:rPr lang="en-US" sz="900" dirty="0" err="1">
                <a:solidFill>
                  <a:schemeClr val="tx1">
                    <a:lumMod val="50000"/>
                    <a:lumOff val="50000"/>
                  </a:schemeClr>
                </a:solidFill>
                <a:cs typeface="TH SarabunPSK" panose="020B0500040200020003" pitchFamily="34" charset="-34"/>
              </a:rPr>
              <a:t>Burapha</a:t>
            </a:r>
            <a:r>
              <a:rPr lang="en-US" sz="900" dirty="0">
                <a:solidFill>
                  <a:schemeClr val="tx1">
                    <a:lumMod val="50000"/>
                    <a:lumOff val="50000"/>
                  </a:schemeClr>
                </a:solidFill>
                <a:cs typeface="TH SarabunPSK" panose="020B0500040200020003" pitchFamily="34" charset="-34"/>
              </a:rPr>
              <a:t> University, Chonburi</a:t>
            </a:r>
          </a:p>
          <a:p>
            <a:r>
              <a:rPr lang="en-US" sz="900" b="0" dirty="0">
                <a:solidFill>
                  <a:schemeClr val="tx1">
                    <a:lumMod val="50000"/>
                    <a:lumOff val="50000"/>
                  </a:schemeClr>
                </a:solidFill>
                <a:cs typeface="TH SarabunPSK" panose="020B0500040200020003" pitchFamily="34" charset="-34"/>
              </a:rPr>
              <a:t>Area: </a:t>
            </a:r>
            <a:r>
              <a:rPr lang="en-US" sz="900" dirty="0">
                <a:solidFill>
                  <a:schemeClr val="tx1">
                    <a:lumMod val="50000"/>
                    <a:lumOff val="50000"/>
                  </a:schemeClr>
                </a:solidFill>
                <a:cs typeface="TH SarabunPSK" panose="020B0500040200020003" pitchFamily="34" charset="-34"/>
              </a:rPr>
              <a:t>0.6 Hectares </a:t>
            </a:r>
            <a:r>
              <a:rPr lang="en-US" sz="900" b="0" dirty="0">
                <a:solidFill>
                  <a:schemeClr val="tx1">
                    <a:lumMod val="50000"/>
                    <a:lumOff val="50000"/>
                  </a:schemeClr>
                </a:solidFill>
                <a:cs typeface="TH SarabunPSK" panose="020B0500040200020003" pitchFamily="34" charset="-34"/>
              </a:rPr>
              <a:t>(3.69 Rai)</a:t>
            </a:r>
          </a:p>
        </p:txBody>
      </p:sp>
    </p:spTree>
    <p:extLst>
      <p:ext uri="{BB962C8B-B14F-4D97-AF65-F5344CB8AC3E}">
        <p14:creationId xmlns:p14="http://schemas.microsoft.com/office/powerpoint/2010/main" val="3220525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39B43DA4-41CE-40B5-94CD-77FB8091EADD}"/>
              </a:ext>
            </a:extLst>
          </p:cNvPr>
          <p:cNvSpPr/>
          <p:nvPr/>
        </p:nvSpPr>
        <p:spPr>
          <a:xfrm>
            <a:off x="332953" y="8925388"/>
            <a:ext cx="6941206" cy="1289345"/>
          </a:xfrm>
          <a:prstGeom prst="rect">
            <a:avLst/>
          </a:prstGeom>
          <a:solidFill>
            <a:srgbClr val="FEF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endParaRPr lang="en-US" sz="1000">
              <a:solidFill>
                <a:srgbClr val="FA9E3B"/>
              </a:solidFill>
              <a:latin typeface="Sukhumvit Set" panose="02000506000000020004" pitchFamily="2" charset="-34"/>
              <a:cs typeface="Sukhumvit Set" panose="02000506000000020004" pitchFamily="2" charset="-34"/>
            </a:endParaRPr>
          </a:p>
        </p:txBody>
      </p:sp>
      <p:sp>
        <p:nvSpPr>
          <p:cNvPr id="198" name="Rectangle 197">
            <a:extLst>
              <a:ext uri="{FF2B5EF4-FFF2-40B4-BE49-F238E27FC236}">
                <a16:creationId xmlns:a16="http://schemas.microsoft.com/office/drawing/2014/main" id="{DFB52C8B-3BE7-4A15-83EE-1FF51876FEEB}"/>
              </a:ext>
            </a:extLst>
          </p:cNvPr>
          <p:cNvSpPr/>
          <p:nvPr/>
        </p:nvSpPr>
        <p:spPr>
          <a:xfrm>
            <a:off x="334592" y="7639054"/>
            <a:ext cx="6941206" cy="966787"/>
          </a:xfrm>
          <a:prstGeom prst="rect">
            <a:avLst/>
          </a:prstGeom>
          <a:solidFill>
            <a:srgbClr val="FEF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endParaRPr lang="en-US" sz="1000">
              <a:solidFill>
                <a:srgbClr val="FA9E3B"/>
              </a:solidFill>
              <a:latin typeface="Sukhumvit Set" panose="02000506000000020004" pitchFamily="2" charset="-34"/>
              <a:cs typeface="Sukhumvit Set" panose="02000506000000020004" pitchFamily="2" charset="-34"/>
            </a:endParaRPr>
          </a:p>
        </p:txBody>
      </p:sp>
      <p:sp>
        <p:nvSpPr>
          <p:cNvPr id="12" name="TextBox 11">
            <a:extLst>
              <a:ext uri="{FF2B5EF4-FFF2-40B4-BE49-F238E27FC236}">
                <a16:creationId xmlns:a16="http://schemas.microsoft.com/office/drawing/2014/main" id="{174C5DDD-2131-4EB4-8312-301BF2E570B1}"/>
              </a:ext>
            </a:extLst>
          </p:cNvPr>
          <p:cNvSpPr txBox="1"/>
          <p:nvPr/>
        </p:nvSpPr>
        <p:spPr>
          <a:xfrm>
            <a:off x="4973065" y="9659654"/>
            <a:ext cx="1386986" cy="323165"/>
          </a:xfrm>
          <a:prstGeom prst="rect">
            <a:avLst/>
          </a:prstGeom>
          <a:noFill/>
        </p:spPr>
        <p:txBody>
          <a:bodyPr wrap="square" rtlCol="0">
            <a:spAutoFit/>
          </a:bodyPr>
          <a:lstStyle/>
          <a:p>
            <a:pPr lvl="0">
              <a:defRPr/>
            </a:pPr>
            <a:r>
              <a:rPr lang="en-US" sz="900" b="1" dirty="0">
                <a:solidFill>
                  <a:prstClr val="black"/>
                </a:solidFill>
                <a:latin typeface="D-DIN" panose="020B0504030202030204" pitchFamily="34" charset="0"/>
              </a:rPr>
              <a:t>19.25 – 97.85 </a:t>
            </a:r>
            <a:r>
              <a:rPr lang="en-US" sz="700" dirty="0">
                <a:solidFill>
                  <a:prstClr val="black"/>
                </a:solidFill>
                <a:latin typeface="D-DIN" panose="020B0504030202030204" pitchFamily="34" charset="0"/>
              </a:rPr>
              <a:t>USD/Month</a:t>
            </a:r>
          </a:p>
          <a:p>
            <a:pPr lvl="0">
              <a:defRPr/>
            </a:pPr>
            <a:r>
              <a:rPr lang="en-US" sz="600" dirty="0">
                <a:solidFill>
                  <a:prstClr val="black">
                    <a:lumMod val="65000"/>
                    <a:lumOff val="35000"/>
                  </a:prstClr>
                </a:solidFill>
                <a:latin typeface="D-DIN" panose="020B0504030202030204" pitchFamily="34" charset="0"/>
              </a:rPr>
              <a:t>(490 – 2,999 Baht/Month)</a:t>
            </a:r>
          </a:p>
        </p:txBody>
      </p:sp>
      <p:sp>
        <p:nvSpPr>
          <p:cNvPr id="11" name="TextBox 10">
            <a:extLst>
              <a:ext uri="{FF2B5EF4-FFF2-40B4-BE49-F238E27FC236}">
                <a16:creationId xmlns:a16="http://schemas.microsoft.com/office/drawing/2014/main" id="{D6E6A51B-F03A-4D03-B985-709EC63DAF1D}"/>
              </a:ext>
            </a:extLst>
          </p:cNvPr>
          <p:cNvSpPr txBox="1"/>
          <p:nvPr/>
        </p:nvSpPr>
        <p:spPr>
          <a:xfrm>
            <a:off x="3737854" y="9250170"/>
            <a:ext cx="935546" cy="261610"/>
          </a:xfrm>
          <a:prstGeom prst="rect">
            <a:avLst/>
          </a:prstGeom>
          <a:noFill/>
        </p:spPr>
        <p:txBody>
          <a:bodyPr wrap="square" rtlCol="0">
            <a:spAutoFit/>
          </a:bodyPr>
          <a:lstStyle/>
          <a:p>
            <a:pPr lvl="0">
              <a:defRPr/>
            </a:pPr>
            <a:r>
              <a:rPr kumimoji="0" lang="en-US" sz="1100" b="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rPr>
              <a:t>Water</a:t>
            </a:r>
            <a:r>
              <a:rPr kumimoji="0" lang="th-TH" sz="1100" b="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rPr>
              <a:t> </a:t>
            </a:r>
            <a:r>
              <a:rPr kumimoji="0" lang="en-US" sz="1100" b="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rPr>
              <a:t>Rate:</a:t>
            </a:r>
            <a:endParaRPr kumimoji="0" lang="en-US" sz="70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endParaRPr>
          </a:p>
        </p:txBody>
      </p:sp>
      <p:sp>
        <p:nvSpPr>
          <p:cNvPr id="53" name="Slide Number Placeholder 19">
            <a:extLst>
              <a:ext uri="{FF2B5EF4-FFF2-40B4-BE49-F238E27FC236}">
                <a16:creationId xmlns:a16="http://schemas.microsoft.com/office/drawing/2014/main" id="{114A77E0-F444-4663-9E79-FE96B1CC148F}"/>
              </a:ext>
            </a:extLst>
          </p:cNvPr>
          <p:cNvSpPr>
            <a:spLocks noGrp="1"/>
          </p:cNvSpPr>
          <p:nvPr>
            <p:ph type="sldNum" sz="quarter" idx="10"/>
          </p:nvPr>
        </p:nvSpPr>
        <p:spPr>
          <a:xfrm>
            <a:off x="5582553" y="10302152"/>
            <a:ext cx="1827689" cy="356288"/>
          </a:xfrm>
        </p:spPr>
        <p:txBody>
          <a:bodyPr/>
          <a:lstStyle/>
          <a:p>
            <a:pPr>
              <a:defRPr/>
            </a:pPr>
            <a:r>
              <a:rPr lang="en-US" dirty="0">
                <a:solidFill>
                  <a:prstClr val="white">
                    <a:lumMod val="50000"/>
                  </a:prstClr>
                </a:solidFill>
              </a:rPr>
              <a:t>5</a:t>
            </a:r>
          </a:p>
        </p:txBody>
      </p:sp>
      <p:sp>
        <p:nvSpPr>
          <p:cNvPr id="79" name="TextBox 78">
            <a:extLst>
              <a:ext uri="{FF2B5EF4-FFF2-40B4-BE49-F238E27FC236}">
                <a16:creationId xmlns:a16="http://schemas.microsoft.com/office/drawing/2014/main" id="{7F6EB44B-6A09-4ED9-8CC3-5AF56626C05F}"/>
              </a:ext>
            </a:extLst>
          </p:cNvPr>
          <p:cNvSpPr txBox="1"/>
          <p:nvPr/>
        </p:nvSpPr>
        <p:spPr>
          <a:xfrm>
            <a:off x="336310" y="973541"/>
            <a:ext cx="1486329" cy="1979519"/>
          </a:xfrm>
          <a:prstGeom prst="roundRect">
            <a:avLst>
              <a:gd name="adj" fmla="val 2096"/>
            </a:avLst>
          </a:prstGeom>
          <a:solidFill>
            <a:srgbClr val="065C6F"/>
          </a:solidFill>
        </p:spPr>
        <p:txBody>
          <a:bodyPr wrap="square"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D-DIN" panose="020B0504030202030204" pitchFamily="34" charset="0"/>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D-DIN" panose="020B0504030202030204" pitchFamily="34" charset="0"/>
              </a:rPr>
              <a:t>Industrial Estates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D-DIN" panose="020B050403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prstClr val="white"/>
              </a:solidFill>
              <a:latin typeface="D-DIN" panose="020B050403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D-DIN" panose="020B050403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D-DIN" panose="020B0504030202030204" pitchFamily="34" charset="0"/>
            </a:endParaRPr>
          </a:p>
        </p:txBody>
      </p:sp>
      <p:sp>
        <p:nvSpPr>
          <p:cNvPr id="56" name="TextBox 55">
            <a:extLst>
              <a:ext uri="{FF2B5EF4-FFF2-40B4-BE49-F238E27FC236}">
                <a16:creationId xmlns:a16="http://schemas.microsoft.com/office/drawing/2014/main" id="{468D76E8-E5FB-4CC4-B7A3-E2BA88416BBA}"/>
              </a:ext>
            </a:extLst>
          </p:cNvPr>
          <p:cNvSpPr txBox="1"/>
          <p:nvPr/>
        </p:nvSpPr>
        <p:spPr>
          <a:xfrm>
            <a:off x="5311973" y="3961878"/>
            <a:ext cx="1782920" cy="1379865"/>
          </a:xfrm>
          <a:prstGeom prst="roundRect">
            <a:avLst>
              <a:gd name="adj" fmla="val 4945"/>
            </a:avLst>
          </a:prstGeom>
          <a:solidFill>
            <a:srgbClr val="64958F"/>
          </a:solidFill>
        </p:spPr>
        <p:txBody>
          <a:bodyPr wrap="square" tIns="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D-DIN" panose="020B0504030202030204" pitchFamily="3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D-DIN" panose="020B0504030202030204" pitchFamily="34" charset="0"/>
              </a:rPr>
              <a:t>Industrial </a:t>
            </a:r>
            <a:r>
              <a:rPr lang="en-US" sz="1200" b="1" dirty="0">
                <a:solidFill>
                  <a:prstClr val="white"/>
                </a:solidFill>
                <a:latin typeface="D-DIN" panose="020B0504030202030204" pitchFamily="34" charset="0"/>
              </a:rPr>
              <a:t>Clusters</a:t>
            </a:r>
            <a:endParaRPr lang="th-TH" sz="1200" b="1" dirty="0">
              <a:solidFill>
                <a:prstClr val="white"/>
              </a:solidFill>
              <a:latin typeface="D-DIN" panose="020B050403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200" b="1" i="0" u="none" strike="noStrike" kern="1200" cap="none" spc="0" normalizeH="0" baseline="0" noProof="0" dirty="0">
              <a:ln>
                <a:noFill/>
              </a:ln>
              <a:solidFill>
                <a:prstClr val="white"/>
              </a:solidFill>
              <a:effectLst/>
              <a:uLnTx/>
              <a:uFillTx/>
              <a:latin typeface="D-DIN" panose="020B050403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th-TH" sz="1200" b="1" dirty="0">
              <a:solidFill>
                <a:prstClr val="white"/>
              </a:solidFill>
              <a:latin typeface="D-DIN" panose="020B050403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D-DIN" panose="020B0504030202030204" pitchFamily="34" charset="0"/>
            </a:endParaRPr>
          </a:p>
        </p:txBody>
      </p:sp>
      <p:sp>
        <p:nvSpPr>
          <p:cNvPr id="110" name="TextBox 109">
            <a:extLst>
              <a:ext uri="{FF2B5EF4-FFF2-40B4-BE49-F238E27FC236}">
                <a16:creationId xmlns:a16="http://schemas.microsoft.com/office/drawing/2014/main" id="{FDE2EDCC-EC5D-4575-B820-2F0D8A4C01F3}"/>
              </a:ext>
            </a:extLst>
          </p:cNvPr>
          <p:cNvSpPr txBox="1"/>
          <p:nvPr/>
        </p:nvSpPr>
        <p:spPr>
          <a:xfrm>
            <a:off x="5170664" y="5511596"/>
            <a:ext cx="2245760" cy="394980"/>
          </a:xfrm>
          <a:prstGeom prst="rect">
            <a:avLst/>
          </a:prstGeom>
          <a:noFill/>
        </p:spPr>
        <p:txBody>
          <a:bodyPr wrap="square" rtlCol="0">
            <a:spAutoFit/>
          </a:bodyPr>
          <a:lstStyle/>
          <a:p>
            <a:pPr marL="227013" lvl="0" indent="-112713">
              <a:spcBef>
                <a:spcPts val="200"/>
              </a:spcBef>
              <a:buFont typeface="+mj-lt"/>
              <a:buAutoNum type="alphaUcPeriod"/>
              <a:defRPr/>
            </a:pPr>
            <a:r>
              <a:rPr lang="en-US" sz="900" dirty="0">
                <a:solidFill>
                  <a:prstClr val="black"/>
                </a:solidFill>
                <a:latin typeface="D-DIN" panose="020B0504030202030204" pitchFamily="34" charset="0"/>
              </a:rPr>
              <a:t>Next-Generation Automotive </a:t>
            </a:r>
            <a:r>
              <a:rPr lang="en-US" sz="900" dirty="0" err="1">
                <a:solidFill>
                  <a:prstClr val="black"/>
                </a:solidFill>
                <a:latin typeface="D-DIN" panose="020B0504030202030204" pitchFamily="34" charset="0"/>
              </a:rPr>
              <a:t>Banpho</a:t>
            </a:r>
            <a:endParaRPr lang="en-US" sz="900" dirty="0">
              <a:solidFill>
                <a:prstClr val="black"/>
              </a:solidFill>
              <a:latin typeface="D-DIN" panose="020B0504030202030204" pitchFamily="34" charset="0"/>
            </a:endParaRPr>
          </a:p>
          <a:p>
            <a:pPr marL="227013" lvl="0" indent="-112713">
              <a:spcBef>
                <a:spcPts val="200"/>
              </a:spcBef>
              <a:buFont typeface="+mj-lt"/>
              <a:buAutoNum type="alphaUcPeriod"/>
              <a:defRPr/>
            </a:pPr>
            <a:r>
              <a:rPr lang="en-US" sz="900" dirty="0">
                <a:solidFill>
                  <a:prstClr val="black"/>
                </a:solidFill>
                <a:latin typeface="D-DIN" panose="020B0504030202030204" pitchFamily="34" charset="0"/>
              </a:rPr>
              <a:t>E-Commerce Bang </a:t>
            </a:r>
            <a:r>
              <a:rPr lang="en-US" sz="900" dirty="0" err="1">
                <a:solidFill>
                  <a:prstClr val="black"/>
                </a:solidFill>
                <a:latin typeface="D-DIN" panose="020B0504030202030204" pitchFamily="34" charset="0"/>
              </a:rPr>
              <a:t>Pakong</a:t>
            </a:r>
            <a:endParaRPr lang="en-US" sz="900" dirty="0">
              <a:solidFill>
                <a:prstClr val="black"/>
              </a:solidFill>
              <a:latin typeface="D-DIN" panose="020B0504030202030204" pitchFamily="34" charset="0"/>
            </a:endParaRPr>
          </a:p>
        </p:txBody>
      </p:sp>
      <p:grpSp>
        <p:nvGrpSpPr>
          <p:cNvPr id="736" name="Group 268">
            <a:extLst>
              <a:ext uri="{FF2B5EF4-FFF2-40B4-BE49-F238E27FC236}">
                <a16:creationId xmlns:a16="http://schemas.microsoft.com/office/drawing/2014/main" id="{2890139B-9601-42BF-9434-841934CFA519}"/>
              </a:ext>
            </a:extLst>
          </p:cNvPr>
          <p:cNvGrpSpPr/>
          <p:nvPr/>
        </p:nvGrpSpPr>
        <p:grpSpPr>
          <a:xfrm>
            <a:off x="1843252" y="595243"/>
            <a:ext cx="204330" cy="210714"/>
            <a:chOff x="4560577" y="5502033"/>
            <a:chExt cx="296055" cy="296055"/>
          </a:xfrm>
        </p:grpSpPr>
        <p:sp>
          <p:nvSpPr>
            <p:cNvPr id="737" name="Oval 269">
              <a:extLst>
                <a:ext uri="{FF2B5EF4-FFF2-40B4-BE49-F238E27FC236}">
                  <a16:creationId xmlns:a16="http://schemas.microsoft.com/office/drawing/2014/main" id="{DCC26766-8A95-4AFB-B2B6-4917516B3254}"/>
                </a:ext>
              </a:extLst>
            </p:cNvPr>
            <p:cNvSpPr/>
            <p:nvPr/>
          </p:nvSpPr>
          <p:spPr>
            <a:xfrm>
              <a:off x="4560577" y="5502033"/>
              <a:ext cx="296055" cy="2960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38" name="Picture 270">
              <a:extLst>
                <a:ext uri="{FF2B5EF4-FFF2-40B4-BE49-F238E27FC236}">
                  <a16:creationId xmlns:a16="http://schemas.microsoft.com/office/drawing/2014/main" id="{5D4998F9-A026-4B98-A838-35B82DCCF8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1641" y="5531161"/>
              <a:ext cx="187322" cy="187322"/>
            </a:xfrm>
            <a:prstGeom prst="rect">
              <a:avLst/>
            </a:prstGeom>
          </p:spPr>
        </p:pic>
      </p:grpSp>
      <p:sp>
        <p:nvSpPr>
          <p:cNvPr id="839" name="TextBox 203">
            <a:extLst>
              <a:ext uri="{FF2B5EF4-FFF2-40B4-BE49-F238E27FC236}">
                <a16:creationId xmlns:a16="http://schemas.microsoft.com/office/drawing/2014/main" id="{3FFFBF75-33FD-4F09-9BB3-988A1D4BEDE0}"/>
              </a:ext>
            </a:extLst>
          </p:cNvPr>
          <p:cNvSpPr txBox="1"/>
          <p:nvPr/>
        </p:nvSpPr>
        <p:spPr>
          <a:xfrm>
            <a:off x="4702819" y="571650"/>
            <a:ext cx="596348" cy="289941"/>
          </a:xfrm>
          <a:prstGeom prst="rect">
            <a:avLst/>
          </a:prstGeom>
          <a:noFill/>
          <a:ln>
            <a:noFill/>
          </a:ln>
        </p:spPr>
        <p:txBody>
          <a:bodyPr wrap="none" rtlCol="0">
            <a:spAutoFit/>
          </a:bodyPr>
          <a:lstStyle/>
          <a:p>
            <a:r>
              <a:rPr lang="th-TH" sz="1400" b="1">
                <a:solidFill>
                  <a:schemeClr val="bg1">
                    <a:lumMod val="65000"/>
                  </a:schemeClr>
                </a:solidFill>
                <a:latin typeface="TH SarabunPSK" panose="020B0500040200020003" pitchFamily="34" charset="-34"/>
                <a:cs typeface="TH SarabunPSK" panose="020B0500040200020003" pitchFamily="34" charset="-34"/>
              </a:rPr>
              <a:t>ปราจีนบุรี</a:t>
            </a:r>
            <a:endParaRPr lang="en-US" sz="1400" b="1">
              <a:solidFill>
                <a:schemeClr val="bg1">
                  <a:lumMod val="65000"/>
                </a:schemeClr>
              </a:solidFill>
              <a:latin typeface="TH SarabunPSK" panose="020B0500040200020003" pitchFamily="34" charset="-34"/>
              <a:cs typeface="TH SarabunPSK" panose="020B0500040200020003" pitchFamily="34" charset="-34"/>
            </a:endParaRPr>
          </a:p>
        </p:txBody>
      </p:sp>
      <p:sp>
        <p:nvSpPr>
          <p:cNvPr id="902" name="Rectangle: Top Corners One Rounded and One Snipped 901">
            <a:extLst>
              <a:ext uri="{FF2B5EF4-FFF2-40B4-BE49-F238E27FC236}">
                <a16:creationId xmlns:a16="http://schemas.microsoft.com/office/drawing/2014/main" id="{7BC1A2E7-B249-4589-A640-41DE7B9CFBAF}"/>
              </a:ext>
            </a:extLst>
          </p:cNvPr>
          <p:cNvSpPr/>
          <p:nvPr/>
        </p:nvSpPr>
        <p:spPr>
          <a:xfrm>
            <a:off x="-2360" y="294137"/>
            <a:ext cx="6593659" cy="515151"/>
          </a:xfrm>
          <a:prstGeom prst="snipRoundRect">
            <a:avLst>
              <a:gd name="adj1" fmla="val 0"/>
              <a:gd name="adj2" fmla="val 37375"/>
            </a:avLst>
          </a:prstGeom>
          <a:solidFill>
            <a:srgbClr val="F38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r>
              <a:rPr lang="en-US" sz="2400" b="1" dirty="0">
                <a:latin typeface="D-DIN" panose="020B0504030202030204" pitchFamily="34" charset="0"/>
              </a:rPr>
              <a:t>Promoted Zones for Targeted Industries</a:t>
            </a:r>
          </a:p>
        </p:txBody>
      </p:sp>
      <p:pic>
        <p:nvPicPr>
          <p:cNvPr id="112" name="Graphic 111">
            <a:extLst>
              <a:ext uri="{FF2B5EF4-FFF2-40B4-BE49-F238E27FC236}">
                <a16:creationId xmlns:a16="http://schemas.microsoft.com/office/drawing/2014/main" id="{A02C653D-009E-4E31-B6F4-20127523A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953" y="2173779"/>
            <a:ext cx="441795" cy="441795"/>
          </a:xfrm>
          <a:prstGeom prst="rect">
            <a:avLst/>
          </a:prstGeom>
        </p:spPr>
      </p:pic>
      <p:pic>
        <p:nvPicPr>
          <p:cNvPr id="308" name="Graphic 307">
            <a:extLst>
              <a:ext uri="{FF2B5EF4-FFF2-40B4-BE49-F238E27FC236}">
                <a16:creationId xmlns:a16="http://schemas.microsoft.com/office/drawing/2014/main" id="{8A53C9CE-23E5-4790-8F9F-4EF89F34E5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63584" y="4742115"/>
            <a:ext cx="441795" cy="441795"/>
          </a:xfrm>
          <a:prstGeom prst="rect">
            <a:avLst/>
          </a:prstGeom>
        </p:spPr>
      </p:pic>
      <p:grpSp>
        <p:nvGrpSpPr>
          <p:cNvPr id="27" name="Group 26">
            <a:extLst>
              <a:ext uri="{FF2B5EF4-FFF2-40B4-BE49-F238E27FC236}">
                <a16:creationId xmlns:a16="http://schemas.microsoft.com/office/drawing/2014/main" id="{5BA54DFA-0278-4CC1-B6BB-28A6A849A3AE}"/>
              </a:ext>
            </a:extLst>
          </p:cNvPr>
          <p:cNvGrpSpPr/>
          <p:nvPr/>
        </p:nvGrpSpPr>
        <p:grpSpPr>
          <a:xfrm>
            <a:off x="6305927" y="9360792"/>
            <a:ext cx="806678" cy="704936"/>
            <a:chOff x="6333865" y="9926446"/>
            <a:chExt cx="806678" cy="704936"/>
          </a:xfrm>
        </p:grpSpPr>
        <p:pic>
          <p:nvPicPr>
            <p:cNvPr id="14" name="Graphic 13">
              <a:extLst>
                <a:ext uri="{FF2B5EF4-FFF2-40B4-BE49-F238E27FC236}">
                  <a16:creationId xmlns:a16="http://schemas.microsoft.com/office/drawing/2014/main" id="{3DD50CC9-540D-4F2D-A863-161C9D0B13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5264" y="9926446"/>
              <a:ext cx="566928" cy="566928"/>
            </a:xfrm>
            <a:prstGeom prst="rect">
              <a:avLst/>
            </a:prstGeom>
          </p:spPr>
        </p:pic>
        <p:sp>
          <p:nvSpPr>
            <p:cNvPr id="26" name="Rectangle 25">
              <a:extLst>
                <a:ext uri="{FF2B5EF4-FFF2-40B4-BE49-F238E27FC236}">
                  <a16:creationId xmlns:a16="http://schemas.microsoft.com/office/drawing/2014/main" id="{89171E59-89CB-4BCC-83BA-7C3CEEA627DB}"/>
                </a:ext>
              </a:extLst>
            </p:cNvPr>
            <p:cNvSpPr/>
            <p:nvPr/>
          </p:nvSpPr>
          <p:spPr>
            <a:xfrm>
              <a:off x="6333865" y="10480241"/>
              <a:ext cx="806678" cy="151141"/>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685800"/>
              <a:r>
                <a:rPr lang="en-US" sz="600" spc="-30" dirty="0">
                  <a:solidFill>
                    <a:schemeClr val="tx1">
                      <a:lumMod val="50000"/>
                      <a:lumOff val="50000"/>
                    </a:schemeClr>
                  </a:solidFill>
                  <a:latin typeface="D-DIN" panose="020B0504030202030204" pitchFamily="34" charset="0"/>
                </a:rPr>
                <a:t>For More Information</a:t>
              </a:r>
            </a:p>
          </p:txBody>
        </p:sp>
      </p:grpSp>
      <p:sp>
        <p:nvSpPr>
          <p:cNvPr id="197" name="TextBox 196">
            <a:extLst>
              <a:ext uri="{FF2B5EF4-FFF2-40B4-BE49-F238E27FC236}">
                <a16:creationId xmlns:a16="http://schemas.microsoft.com/office/drawing/2014/main" id="{1BDDDFC4-832C-4DB8-AF39-4AF3D54DA6F5}"/>
              </a:ext>
            </a:extLst>
          </p:cNvPr>
          <p:cNvSpPr txBox="1"/>
          <p:nvPr/>
        </p:nvSpPr>
        <p:spPr>
          <a:xfrm>
            <a:off x="334592" y="7503374"/>
            <a:ext cx="6941206" cy="335169"/>
          </a:xfrm>
          <a:prstGeom prst="roundRect">
            <a:avLst>
              <a:gd name="adj" fmla="val 50000"/>
            </a:avLst>
          </a:prstGeom>
          <a:solidFill>
            <a:srgbClr val="EB7E07"/>
          </a:solidFill>
          <a:ln>
            <a:noFill/>
          </a:ln>
        </p:spPr>
        <p:txBody>
          <a:bodyPr wrap="square" rtlCol="0" anchor="ctr">
            <a:noAutofit/>
          </a:bodyPr>
          <a:lstStyle/>
          <a:p>
            <a:pPr lvl="0" algn="ctr"/>
            <a:r>
              <a:rPr lang="en-US" sz="1400" b="1" dirty="0">
                <a:solidFill>
                  <a:schemeClr val="bg1"/>
                </a:solidFill>
                <a:latin typeface="D-DIN" panose="020B0504030202030204" pitchFamily="34" charset="0"/>
              </a:rPr>
              <a:t>Land Availability</a:t>
            </a:r>
            <a:r>
              <a:rPr lang="en-US" sz="1000" dirty="0">
                <a:solidFill>
                  <a:schemeClr val="bg1"/>
                </a:solidFill>
                <a:latin typeface="D-DIN" panose="020B0504030202030204" pitchFamily="34" charset="0"/>
              </a:rPr>
              <a:t>*</a:t>
            </a:r>
            <a:endParaRPr lang="en-US" sz="1400" dirty="0">
              <a:solidFill>
                <a:schemeClr val="bg1"/>
              </a:solidFill>
              <a:latin typeface="D-DIN" panose="020B0504030202030204" pitchFamily="34" charset="0"/>
            </a:endParaRPr>
          </a:p>
        </p:txBody>
      </p:sp>
      <p:sp>
        <p:nvSpPr>
          <p:cNvPr id="199" name="TextBox 198">
            <a:extLst>
              <a:ext uri="{FF2B5EF4-FFF2-40B4-BE49-F238E27FC236}">
                <a16:creationId xmlns:a16="http://schemas.microsoft.com/office/drawing/2014/main" id="{55DE8487-0875-4F91-9B42-600F26931FC7}"/>
              </a:ext>
            </a:extLst>
          </p:cNvPr>
          <p:cNvSpPr txBox="1"/>
          <p:nvPr/>
        </p:nvSpPr>
        <p:spPr>
          <a:xfrm>
            <a:off x="332953" y="8791530"/>
            <a:ext cx="6941206" cy="335169"/>
          </a:xfrm>
          <a:prstGeom prst="roundRect">
            <a:avLst>
              <a:gd name="adj" fmla="val 50000"/>
            </a:avLst>
          </a:prstGeom>
          <a:solidFill>
            <a:srgbClr val="EB7E07"/>
          </a:solidFill>
          <a:ln>
            <a:noFill/>
          </a:ln>
        </p:spPr>
        <p:txBody>
          <a:bodyPr wrap="square" lIns="0" rIns="0" rtlCol="0" anchor="ctr">
            <a:noAutofit/>
          </a:bodyPr>
          <a:lstStyle/>
          <a:p>
            <a:pPr lvl="0" algn="ctr"/>
            <a:r>
              <a:rPr lang="en-US" sz="1400" b="1" dirty="0">
                <a:solidFill>
                  <a:schemeClr val="bg1"/>
                </a:solidFill>
                <a:latin typeface="D-DIN" panose="020B0504030202030204" pitchFamily="34" charset="0"/>
              </a:rPr>
              <a:t>Cost of Doing Business</a:t>
            </a:r>
          </a:p>
        </p:txBody>
      </p:sp>
      <p:sp>
        <p:nvSpPr>
          <p:cNvPr id="202" name="TextBox 201">
            <a:extLst>
              <a:ext uri="{FF2B5EF4-FFF2-40B4-BE49-F238E27FC236}">
                <a16:creationId xmlns:a16="http://schemas.microsoft.com/office/drawing/2014/main" id="{EC128223-99D4-4FCF-BA7C-17DED49EF49F}"/>
              </a:ext>
            </a:extLst>
          </p:cNvPr>
          <p:cNvSpPr txBox="1"/>
          <p:nvPr/>
        </p:nvSpPr>
        <p:spPr>
          <a:xfrm>
            <a:off x="963526" y="7923961"/>
            <a:ext cx="1102986" cy="261610"/>
          </a:xfrm>
          <a:prstGeom prst="rect">
            <a:avLst/>
          </a:prstGeom>
          <a:noFill/>
        </p:spPr>
        <p:txBody>
          <a:bodyPr wrap="square" rtlCol="0">
            <a:spAutoFit/>
          </a:bodyPr>
          <a:lstStyle/>
          <a:p>
            <a:pPr lvl="0">
              <a:defRPr/>
            </a:pPr>
            <a:r>
              <a:rPr kumimoji="0" lang="en-US" sz="1100" b="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rPr>
              <a:t>Total EEC Area: </a:t>
            </a:r>
          </a:p>
        </p:txBody>
      </p:sp>
      <p:pic>
        <p:nvPicPr>
          <p:cNvPr id="203" name="Graphic 202">
            <a:extLst>
              <a:ext uri="{FF2B5EF4-FFF2-40B4-BE49-F238E27FC236}">
                <a16:creationId xmlns:a16="http://schemas.microsoft.com/office/drawing/2014/main" id="{2619001E-5E1D-49FF-AC6D-962AAB5CFE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1450" y="8005263"/>
            <a:ext cx="402336" cy="402336"/>
          </a:xfrm>
          <a:prstGeom prst="rect">
            <a:avLst/>
          </a:prstGeom>
        </p:spPr>
      </p:pic>
      <p:sp>
        <p:nvSpPr>
          <p:cNvPr id="246" name="TextBox 245">
            <a:extLst>
              <a:ext uri="{FF2B5EF4-FFF2-40B4-BE49-F238E27FC236}">
                <a16:creationId xmlns:a16="http://schemas.microsoft.com/office/drawing/2014/main" id="{0BCD86F5-E896-45FA-9A17-56049956DDCE}"/>
              </a:ext>
            </a:extLst>
          </p:cNvPr>
          <p:cNvSpPr txBox="1"/>
          <p:nvPr/>
        </p:nvSpPr>
        <p:spPr>
          <a:xfrm>
            <a:off x="967320" y="8107427"/>
            <a:ext cx="1338241" cy="369332"/>
          </a:xfrm>
          <a:prstGeom prst="rect">
            <a:avLst/>
          </a:prstGeom>
          <a:noFill/>
        </p:spPr>
        <p:txBody>
          <a:bodyPr wrap="square" rtlCol="0">
            <a:spAutoFit/>
          </a:bodyPr>
          <a:lstStyle/>
          <a:p>
            <a:pPr lvl="0">
              <a:defRPr/>
            </a:pPr>
            <a:r>
              <a:rPr lang="en-US" sz="1100" b="1" dirty="0">
                <a:solidFill>
                  <a:prstClr val="black"/>
                </a:solidFill>
                <a:latin typeface="D-DIN" panose="020B0504030202030204" pitchFamily="34" charset="0"/>
              </a:rPr>
              <a:t>1,326,600 Hectares</a:t>
            </a:r>
            <a:endParaRPr kumimoji="0" lang="en-US" sz="1100" b="1" i="0" u="none" strike="noStrike" kern="1200" cap="none" spc="0" normalizeH="0" baseline="0" noProof="0" dirty="0">
              <a:ln>
                <a:noFill/>
              </a:ln>
              <a:solidFill>
                <a:prstClr val="black"/>
              </a:solidFill>
              <a:effectLst/>
              <a:uLnTx/>
              <a:uFillTx/>
              <a:latin typeface="D-DIN" panose="020B0504030202030204" pitchFamily="34" charset="0"/>
            </a:endParaRPr>
          </a:p>
          <a:p>
            <a:pPr lvl="0">
              <a:defRPr/>
            </a:pPr>
            <a:r>
              <a:rPr lang="en-US" sz="700" dirty="0">
                <a:solidFill>
                  <a:schemeClr val="tx1">
                    <a:lumMod val="65000"/>
                    <a:lumOff val="35000"/>
                  </a:schemeClr>
                </a:solidFill>
                <a:latin typeface="D-DIN" panose="020B0504030202030204" pitchFamily="34" charset="0"/>
              </a:rPr>
              <a:t>(8,291,250 Rai)</a:t>
            </a:r>
            <a:endParaRPr kumimoji="0" lang="en-US" sz="700" i="0" u="none" strike="noStrike" kern="1200" cap="none" spc="0" normalizeH="0" baseline="0" noProof="0" dirty="0">
              <a:ln>
                <a:noFill/>
              </a:ln>
              <a:solidFill>
                <a:schemeClr val="tx1">
                  <a:lumMod val="65000"/>
                  <a:lumOff val="35000"/>
                </a:schemeClr>
              </a:solidFill>
              <a:effectLst/>
              <a:uLnTx/>
              <a:uFillTx/>
              <a:latin typeface="D-DIN" panose="020B0504030202030204" pitchFamily="34" charset="0"/>
            </a:endParaRPr>
          </a:p>
        </p:txBody>
      </p:sp>
      <p:sp>
        <p:nvSpPr>
          <p:cNvPr id="248" name="TextBox 247">
            <a:extLst>
              <a:ext uri="{FF2B5EF4-FFF2-40B4-BE49-F238E27FC236}">
                <a16:creationId xmlns:a16="http://schemas.microsoft.com/office/drawing/2014/main" id="{6D45AC1D-1C10-43D5-A981-94CBA7DB1F5B}"/>
              </a:ext>
            </a:extLst>
          </p:cNvPr>
          <p:cNvSpPr txBox="1"/>
          <p:nvPr/>
        </p:nvSpPr>
        <p:spPr>
          <a:xfrm>
            <a:off x="3254954" y="7923961"/>
            <a:ext cx="1495179" cy="261610"/>
          </a:xfrm>
          <a:prstGeom prst="rect">
            <a:avLst/>
          </a:prstGeom>
          <a:noFill/>
        </p:spPr>
        <p:txBody>
          <a:bodyPr wrap="square" rtlCol="0">
            <a:spAutoFit/>
          </a:bodyPr>
          <a:lstStyle/>
          <a:p>
            <a:pPr lvl="0">
              <a:defRPr/>
            </a:pPr>
            <a:r>
              <a:rPr lang="en-US" sz="1100" dirty="0">
                <a:solidFill>
                  <a:prstClr val="black">
                    <a:lumMod val="65000"/>
                    <a:lumOff val="35000"/>
                  </a:prstClr>
                </a:solidFill>
                <a:latin typeface="D-DIN" panose="020B0504030202030204" pitchFamily="34" charset="0"/>
              </a:rPr>
              <a:t>Total Promoted Zone </a:t>
            </a:r>
            <a:r>
              <a:rPr kumimoji="0" lang="en-US" sz="1100" b="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rPr>
              <a:t>: </a:t>
            </a:r>
          </a:p>
        </p:txBody>
      </p:sp>
      <p:sp>
        <p:nvSpPr>
          <p:cNvPr id="250" name="TextBox 249">
            <a:extLst>
              <a:ext uri="{FF2B5EF4-FFF2-40B4-BE49-F238E27FC236}">
                <a16:creationId xmlns:a16="http://schemas.microsoft.com/office/drawing/2014/main" id="{8A7EDDF9-C708-4433-B467-CBE3AEF87309}"/>
              </a:ext>
            </a:extLst>
          </p:cNvPr>
          <p:cNvSpPr txBox="1"/>
          <p:nvPr/>
        </p:nvSpPr>
        <p:spPr>
          <a:xfrm>
            <a:off x="3258749" y="8107427"/>
            <a:ext cx="1338241" cy="369332"/>
          </a:xfrm>
          <a:prstGeom prst="rect">
            <a:avLst/>
          </a:prstGeom>
          <a:noFill/>
        </p:spPr>
        <p:txBody>
          <a:bodyPr wrap="square" rtlCol="0">
            <a:spAutoFit/>
          </a:bodyPr>
          <a:lstStyle/>
          <a:p>
            <a:pPr lvl="0">
              <a:defRPr/>
            </a:pPr>
            <a:r>
              <a:rPr lang="en-US" sz="1100" b="1" dirty="0">
                <a:solidFill>
                  <a:prstClr val="black"/>
                </a:solidFill>
                <a:latin typeface="D-DIN" panose="020B0504030202030204" pitchFamily="34" charset="0"/>
              </a:rPr>
              <a:t>14,401.44 Hectares</a:t>
            </a:r>
            <a:br>
              <a:rPr lang="en-US" sz="700" b="1" dirty="0">
                <a:solidFill>
                  <a:schemeClr val="tx1">
                    <a:lumMod val="65000"/>
                    <a:lumOff val="35000"/>
                  </a:schemeClr>
                </a:solidFill>
                <a:latin typeface="D-DIN" panose="020B0504030202030204" pitchFamily="34" charset="0"/>
              </a:rPr>
            </a:br>
            <a:r>
              <a:rPr lang="en-US" sz="700" dirty="0">
                <a:solidFill>
                  <a:schemeClr val="tx1">
                    <a:lumMod val="65000"/>
                    <a:lumOff val="35000"/>
                  </a:schemeClr>
                </a:solidFill>
                <a:latin typeface="D-DIN" panose="020B0504030202030204" pitchFamily="34" charset="0"/>
              </a:rPr>
              <a:t>(90,009 Rai)</a:t>
            </a:r>
            <a:endParaRPr kumimoji="0" lang="en-US" sz="700" i="0" u="none" strike="noStrike" kern="1200" cap="none" spc="0" normalizeH="0" baseline="0" noProof="0" dirty="0">
              <a:ln>
                <a:noFill/>
              </a:ln>
              <a:solidFill>
                <a:schemeClr val="tx1">
                  <a:lumMod val="65000"/>
                  <a:lumOff val="35000"/>
                </a:schemeClr>
              </a:solidFill>
              <a:effectLst/>
              <a:uLnTx/>
              <a:uFillTx/>
              <a:latin typeface="D-DIN" panose="020B0504030202030204" pitchFamily="34" charset="0"/>
            </a:endParaRPr>
          </a:p>
        </p:txBody>
      </p:sp>
      <p:pic>
        <p:nvPicPr>
          <p:cNvPr id="254" name="Graphic 253">
            <a:extLst>
              <a:ext uri="{FF2B5EF4-FFF2-40B4-BE49-F238E27FC236}">
                <a16:creationId xmlns:a16="http://schemas.microsoft.com/office/drawing/2014/main" id="{7AD6B67A-5EFE-4230-AC9A-0C7F078BC9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77011" y="7999035"/>
            <a:ext cx="402336" cy="402336"/>
          </a:xfrm>
          <a:prstGeom prst="rect">
            <a:avLst/>
          </a:prstGeom>
        </p:spPr>
      </p:pic>
      <p:sp>
        <p:nvSpPr>
          <p:cNvPr id="251" name="TextBox 250">
            <a:extLst>
              <a:ext uri="{FF2B5EF4-FFF2-40B4-BE49-F238E27FC236}">
                <a16:creationId xmlns:a16="http://schemas.microsoft.com/office/drawing/2014/main" id="{2F3659DA-CDC2-498C-8E43-C63F349382B4}"/>
              </a:ext>
            </a:extLst>
          </p:cNvPr>
          <p:cNvSpPr txBox="1"/>
          <p:nvPr/>
        </p:nvSpPr>
        <p:spPr>
          <a:xfrm>
            <a:off x="5547764" y="7923961"/>
            <a:ext cx="1102986" cy="261610"/>
          </a:xfrm>
          <a:prstGeom prst="rect">
            <a:avLst/>
          </a:prstGeom>
          <a:noFill/>
        </p:spPr>
        <p:txBody>
          <a:bodyPr wrap="square" rtlCol="0">
            <a:spAutoFit/>
          </a:bodyPr>
          <a:lstStyle/>
          <a:p>
            <a:pPr lvl="0">
              <a:defRPr/>
            </a:pPr>
            <a:r>
              <a:rPr lang="en-US" sz="1100" dirty="0">
                <a:solidFill>
                  <a:prstClr val="black">
                    <a:lumMod val="65000"/>
                    <a:lumOff val="35000"/>
                  </a:prstClr>
                </a:solidFill>
                <a:latin typeface="D-DIN" panose="020B0504030202030204" pitchFamily="34" charset="0"/>
              </a:rPr>
              <a:t>Available Area: </a:t>
            </a:r>
            <a:endParaRPr kumimoji="0" lang="en-US" sz="1100" b="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endParaRPr>
          </a:p>
        </p:txBody>
      </p:sp>
      <p:sp>
        <p:nvSpPr>
          <p:cNvPr id="253" name="TextBox 252">
            <a:extLst>
              <a:ext uri="{FF2B5EF4-FFF2-40B4-BE49-F238E27FC236}">
                <a16:creationId xmlns:a16="http://schemas.microsoft.com/office/drawing/2014/main" id="{D6C75060-2BF7-420B-901F-3B591054F123}"/>
              </a:ext>
            </a:extLst>
          </p:cNvPr>
          <p:cNvSpPr txBox="1"/>
          <p:nvPr/>
        </p:nvSpPr>
        <p:spPr>
          <a:xfrm>
            <a:off x="5541398" y="8107427"/>
            <a:ext cx="1338241" cy="369332"/>
          </a:xfrm>
          <a:prstGeom prst="rect">
            <a:avLst/>
          </a:prstGeom>
          <a:noFill/>
        </p:spPr>
        <p:txBody>
          <a:bodyPr wrap="square" rtlCol="0">
            <a:spAutoFit/>
          </a:bodyPr>
          <a:lstStyle/>
          <a:p>
            <a:pPr lvl="0">
              <a:defRPr/>
            </a:pPr>
            <a:r>
              <a:rPr lang="en-US" sz="1100" b="1" dirty="0">
                <a:solidFill>
                  <a:prstClr val="black"/>
                </a:solidFill>
                <a:latin typeface="D-DIN" panose="020B0504030202030204" pitchFamily="34" charset="0"/>
              </a:rPr>
              <a:t>3,916.32 Hectares</a:t>
            </a:r>
            <a:endParaRPr kumimoji="0" lang="en-US" sz="1100" b="1" i="0" u="none" strike="noStrike" kern="1200" cap="none" spc="0" normalizeH="0" baseline="0" noProof="0" dirty="0">
              <a:ln>
                <a:noFill/>
              </a:ln>
              <a:solidFill>
                <a:prstClr val="black"/>
              </a:solidFill>
              <a:effectLst/>
              <a:uLnTx/>
              <a:uFillTx/>
              <a:latin typeface="D-DIN" panose="020B0504030202030204" pitchFamily="34" charset="0"/>
            </a:endParaRPr>
          </a:p>
          <a:p>
            <a:pPr lvl="0">
              <a:defRPr/>
            </a:pPr>
            <a:r>
              <a:rPr lang="en-US" sz="700" dirty="0">
                <a:solidFill>
                  <a:schemeClr val="tx1">
                    <a:lumMod val="65000"/>
                    <a:lumOff val="35000"/>
                  </a:schemeClr>
                </a:solidFill>
                <a:latin typeface="D-DIN" panose="020B0504030202030204" pitchFamily="34" charset="0"/>
              </a:rPr>
              <a:t>(24,477 Rai)</a:t>
            </a:r>
            <a:endParaRPr kumimoji="0" lang="en-US" sz="700" i="0" u="none" strike="noStrike" kern="1200" cap="none" spc="0" normalizeH="0" baseline="0" noProof="0" dirty="0">
              <a:ln>
                <a:noFill/>
              </a:ln>
              <a:solidFill>
                <a:schemeClr val="tx1">
                  <a:lumMod val="65000"/>
                  <a:lumOff val="35000"/>
                </a:schemeClr>
              </a:solidFill>
              <a:effectLst/>
              <a:uLnTx/>
              <a:uFillTx/>
              <a:latin typeface="D-DIN" panose="020B0504030202030204" pitchFamily="34" charset="0"/>
            </a:endParaRPr>
          </a:p>
        </p:txBody>
      </p:sp>
      <p:pic>
        <p:nvPicPr>
          <p:cNvPr id="260" name="Graphic 259">
            <a:extLst>
              <a:ext uri="{FF2B5EF4-FFF2-40B4-BE49-F238E27FC236}">
                <a16:creationId xmlns:a16="http://schemas.microsoft.com/office/drawing/2014/main" id="{EF2833BA-ED74-47B4-B671-555F863752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09823" y="8005263"/>
            <a:ext cx="402336" cy="402336"/>
          </a:xfrm>
          <a:prstGeom prst="rect">
            <a:avLst/>
          </a:prstGeom>
        </p:spPr>
      </p:pic>
      <p:pic>
        <p:nvPicPr>
          <p:cNvPr id="261" name="Graphic 260">
            <a:extLst>
              <a:ext uri="{FF2B5EF4-FFF2-40B4-BE49-F238E27FC236}">
                <a16:creationId xmlns:a16="http://schemas.microsoft.com/office/drawing/2014/main" id="{7380647C-A7DE-4941-AD98-C80651BA8E2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7250" y="9311527"/>
            <a:ext cx="274320" cy="274320"/>
          </a:xfrm>
          <a:prstGeom prst="rect">
            <a:avLst/>
          </a:prstGeom>
        </p:spPr>
      </p:pic>
      <p:sp>
        <p:nvSpPr>
          <p:cNvPr id="262" name="TextBox 261">
            <a:extLst>
              <a:ext uri="{FF2B5EF4-FFF2-40B4-BE49-F238E27FC236}">
                <a16:creationId xmlns:a16="http://schemas.microsoft.com/office/drawing/2014/main" id="{01766379-5CCC-4A72-91A5-AE87F7260E64}"/>
              </a:ext>
            </a:extLst>
          </p:cNvPr>
          <p:cNvSpPr txBox="1"/>
          <p:nvPr/>
        </p:nvSpPr>
        <p:spPr>
          <a:xfrm>
            <a:off x="779573" y="9250170"/>
            <a:ext cx="1392215" cy="346249"/>
          </a:xfrm>
          <a:prstGeom prst="rect">
            <a:avLst/>
          </a:prstGeom>
          <a:noFill/>
        </p:spPr>
        <p:txBody>
          <a:bodyPr wrap="square" rtlCol="0">
            <a:spAutoFit/>
          </a:bodyPr>
          <a:lstStyle/>
          <a:p>
            <a:pPr marL="0" marR="0" lvl="0" indent="0" algn="l" defTabSz="914400" rtl="0" eaLnBrk="1" fontAlgn="auto" latinLnBrk="0" hangingPunct="1">
              <a:spcBef>
                <a:spcPts val="0"/>
              </a:spcBef>
              <a:spcAft>
                <a:spcPts val="30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rPr>
              <a:t>Land Price</a:t>
            </a:r>
            <a:r>
              <a:rPr lang="en-US" sz="1050" dirty="0">
                <a:solidFill>
                  <a:prstClr val="black">
                    <a:lumMod val="65000"/>
                    <a:lumOff val="35000"/>
                  </a:prstClr>
                </a:solidFill>
                <a:latin typeface="D-DIN" panose="020B0504030202030204" pitchFamily="34" charset="0"/>
              </a:rPr>
              <a:t>/Hectare: </a:t>
            </a:r>
            <a:br>
              <a:rPr lang="en-US" sz="900" dirty="0">
                <a:solidFill>
                  <a:prstClr val="black">
                    <a:lumMod val="65000"/>
                    <a:lumOff val="35000"/>
                  </a:prstClr>
                </a:solidFill>
                <a:latin typeface="D-DIN" panose="020B0504030202030204" pitchFamily="34" charset="0"/>
              </a:rPr>
            </a:br>
            <a:r>
              <a:rPr lang="en-US" sz="600" dirty="0">
                <a:solidFill>
                  <a:prstClr val="black">
                    <a:lumMod val="65000"/>
                    <a:lumOff val="35000"/>
                  </a:prstClr>
                </a:solidFill>
                <a:latin typeface="D-DIN" panose="020B0504030202030204" pitchFamily="34" charset="0"/>
              </a:rPr>
              <a:t>(Inside Industrial Estates)</a:t>
            </a:r>
            <a:endParaRPr kumimoji="0" lang="en-US" sz="600" b="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endParaRPr>
          </a:p>
        </p:txBody>
      </p:sp>
      <p:sp>
        <p:nvSpPr>
          <p:cNvPr id="267" name="TextBox 266">
            <a:extLst>
              <a:ext uri="{FF2B5EF4-FFF2-40B4-BE49-F238E27FC236}">
                <a16:creationId xmlns:a16="http://schemas.microsoft.com/office/drawing/2014/main" id="{AA795B7B-3C7C-4D41-A9FF-9B204CD4D0C0}"/>
              </a:ext>
            </a:extLst>
          </p:cNvPr>
          <p:cNvSpPr txBox="1"/>
          <p:nvPr/>
        </p:nvSpPr>
        <p:spPr>
          <a:xfrm>
            <a:off x="2411385" y="9250170"/>
            <a:ext cx="935546" cy="261610"/>
          </a:xfrm>
          <a:prstGeom prst="rect">
            <a:avLst/>
          </a:prstGeom>
          <a:noFill/>
        </p:spPr>
        <p:txBody>
          <a:bodyPr wrap="square" rtlCol="0">
            <a:spAutoFit/>
          </a:bodyPr>
          <a:lstStyle/>
          <a:p>
            <a:pPr marL="1657350" lvl="0" indent="-1657350">
              <a:defRPr/>
            </a:pPr>
            <a:r>
              <a:rPr kumimoji="0" lang="en-US" sz="1100" b="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rPr>
              <a:t>Energy Rate:</a:t>
            </a:r>
            <a:endParaRPr lang="en-US" sz="1100" b="1" dirty="0">
              <a:solidFill>
                <a:prstClr val="black"/>
              </a:solidFill>
              <a:latin typeface="D-DIN" panose="020B0504030202030204" pitchFamily="34" charset="0"/>
            </a:endParaRPr>
          </a:p>
        </p:txBody>
      </p:sp>
      <p:pic>
        <p:nvPicPr>
          <p:cNvPr id="268" name="Graphic 267">
            <a:extLst>
              <a:ext uri="{FF2B5EF4-FFF2-40B4-BE49-F238E27FC236}">
                <a16:creationId xmlns:a16="http://schemas.microsoft.com/office/drawing/2014/main" id="{2278FEB1-258B-40B7-A0FA-5C1344CDAE5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69292" y="9311527"/>
            <a:ext cx="274320" cy="274320"/>
          </a:xfrm>
          <a:prstGeom prst="rect">
            <a:avLst/>
          </a:prstGeom>
        </p:spPr>
      </p:pic>
      <p:pic>
        <p:nvPicPr>
          <p:cNvPr id="271" name="Graphic 270">
            <a:extLst>
              <a:ext uri="{FF2B5EF4-FFF2-40B4-BE49-F238E27FC236}">
                <a16:creationId xmlns:a16="http://schemas.microsoft.com/office/drawing/2014/main" id="{A7500576-B2B0-499C-9AFC-0A3B680C0CA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912997" y="9297547"/>
            <a:ext cx="302281" cy="302281"/>
          </a:xfrm>
          <a:prstGeom prst="rect">
            <a:avLst/>
          </a:prstGeom>
        </p:spPr>
      </p:pic>
      <p:pic>
        <p:nvPicPr>
          <p:cNvPr id="272" name="Graphic 271">
            <a:extLst>
              <a:ext uri="{FF2B5EF4-FFF2-40B4-BE49-F238E27FC236}">
                <a16:creationId xmlns:a16="http://schemas.microsoft.com/office/drawing/2014/main" id="{B8613F24-21CF-481D-9B78-0C6B8E8248B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480020" y="9297547"/>
            <a:ext cx="302281" cy="302281"/>
          </a:xfrm>
          <a:prstGeom prst="rect">
            <a:avLst/>
          </a:prstGeom>
        </p:spPr>
      </p:pic>
      <p:sp>
        <p:nvSpPr>
          <p:cNvPr id="273" name="TextBox 272">
            <a:extLst>
              <a:ext uri="{FF2B5EF4-FFF2-40B4-BE49-F238E27FC236}">
                <a16:creationId xmlns:a16="http://schemas.microsoft.com/office/drawing/2014/main" id="{A2FAFAF7-278D-4847-AA3D-400C9071FE39}"/>
              </a:ext>
            </a:extLst>
          </p:cNvPr>
          <p:cNvSpPr txBox="1"/>
          <p:nvPr/>
        </p:nvSpPr>
        <p:spPr>
          <a:xfrm>
            <a:off x="2265689" y="9659654"/>
            <a:ext cx="1139224" cy="323165"/>
          </a:xfrm>
          <a:prstGeom prst="rect">
            <a:avLst/>
          </a:prstGeom>
          <a:noFill/>
        </p:spPr>
        <p:txBody>
          <a:bodyPr wrap="square" rtlCol="0">
            <a:spAutoFit/>
          </a:bodyPr>
          <a:lstStyle/>
          <a:p>
            <a:pPr lvl="0">
              <a:defRPr/>
            </a:pPr>
            <a:r>
              <a:rPr lang="en-US" sz="900" b="1" dirty="0">
                <a:solidFill>
                  <a:prstClr val="black"/>
                </a:solidFill>
                <a:latin typeface="D-DIN" panose="020B0504030202030204" pitchFamily="34" charset="0"/>
              </a:rPr>
              <a:t>0.08 – 0.14 </a:t>
            </a:r>
            <a:r>
              <a:rPr lang="en-US" sz="700" dirty="0">
                <a:solidFill>
                  <a:prstClr val="black"/>
                </a:solidFill>
                <a:latin typeface="D-DIN" panose="020B0504030202030204" pitchFamily="34" charset="0"/>
              </a:rPr>
              <a:t>USD/kWh</a:t>
            </a:r>
            <a:endParaRPr lang="en-US" sz="1100" dirty="0">
              <a:solidFill>
                <a:prstClr val="black"/>
              </a:solidFill>
              <a:latin typeface="D-DIN" panose="020B0504030202030204" pitchFamily="34" charset="0"/>
            </a:endParaRPr>
          </a:p>
          <a:p>
            <a:pPr marL="1657350" lvl="0" indent="-1657350">
              <a:defRPr/>
            </a:pPr>
            <a:r>
              <a:rPr lang="en-US" sz="600" dirty="0">
                <a:solidFill>
                  <a:prstClr val="black">
                    <a:lumMod val="65000"/>
                    <a:lumOff val="35000"/>
                  </a:prstClr>
                </a:solidFill>
                <a:latin typeface="D-DIN" panose="020B0504030202030204" pitchFamily="34" charset="0"/>
              </a:rPr>
              <a:t>(2.35 – 4.42 Baht/kWh)</a:t>
            </a:r>
          </a:p>
        </p:txBody>
      </p:sp>
      <p:sp>
        <p:nvSpPr>
          <p:cNvPr id="274" name="TextBox 273">
            <a:extLst>
              <a:ext uri="{FF2B5EF4-FFF2-40B4-BE49-F238E27FC236}">
                <a16:creationId xmlns:a16="http://schemas.microsoft.com/office/drawing/2014/main" id="{3D280D6C-B277-4456-B12D-D739EC3AC70F}"/>
              </a:ext>
            </a:extLst>
          </p:cNvPr>
          <p:cNvSpPr txBox="1"/>
          <p:nvPr/>
        </p:nvSpPr>
        <p:spPr>
          <a:xfrm>
            <a:off x="3531752" y="9659654"/>
            <a:ext cx="1302239" cy="323165"/>
          </a:xfrm>
          <a:prstGeom prst="rect">
            <a:avLst/>
          </a:prstGeom>
          <a:noFill/>
        </p:spPr>
        <p:txBody>
          <a:bodyPr wrap="square" rtlCol="0">
            <a:spAutoFit/>
          </a:bodyPr>
          <a:lstStyle/>
          <a:p>
            <a:pPr lvl="0">
              <a:defRPr/>
            </a:pPr>
            <a:r>
              <a:rPr lang="en-US" sz="900" b="1" dirty="0">
                <a:solidFill>
                  <a:prstClr val="black"/>
                </a:solidFill>
                <a:latin typeface="D-DIN" panose="020B0504030202030204" pitchFamily="34" charset="0"/>
              </a:rPr>
              <a:t>0.31- 0.52 </a:t>
            </a:r>
            <a:r>
              <a:rPr lang="en-US" sz="700" dirty="0">
                <a:solidFill>
                  <a:prstClr val="black"/>
                </a:solidFill>
                <a:latin typeface="D-DIN" panose="020B0504030202030204" pitchFamily="34" charset="0"/>
              </a:rPr>
              <a:t>USD/Cubic Meter</a:t>
            </a:r>
            <a:endParaRPr lang="en-US" sz="1100" dirty="0">
              <a:solidFill>
                <a:prstClr val="black"/>
              </a:solidFill>
              <a:latin typeface="D-DIN" panose="020B0504030202030204" pitchFamily="34" charset="0"/>
            </a:endParaRPr>
          </a:p>
          <a:p>
            <a:pPr lvl="0">
              <a:defRPr/>
            </a:pPr>
            <a:r>
              <a:rPr lang="en-US" sz="600" dirty="0">
                <a:solidFill>
                  <a:prstClr val="black">
                    <a:lumMod val="65000"/>
                    <a:lumOff val="35000"/>
                  </a:prstClr>
                </a:solidFill>
                <a:latin typeface="D-DIN" panose="020B0504030202030204" pitchFamily="34" charset="0"/>
              </a:rPr>
              <a:t>(9.5 – 15.81 </a:t>
            </a:r>
            <a:r>
              <a:rPr kumimoji="0" lang="en-US" sz="60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rPr>
              <a:t>Baht/Cubic Meter)</a:t>
            </a:r>
          </a:p>
        </p:txBody>
      </p:sp>
      <p:sp>
        <p:nvSpPr>
          <p:cNvPr id="275" name="TextBox 274">
            <a:extLst>
              <a:ext uri="{FF2B5EF4-FFF2-40B4-BE49-F238E27FC236}">
                <a16:creationId xmlns:a16="http://schemas.microsoft.com/office/drawing/2014/main" id="{692DB0B4-9526-4591-9398-B8A577C9CC54}"/>
              </a:ext>
            </a:extLst>
          </p:cNvPr>
          <p:cNvSpPr txBox="1"/>
          <p:nvPr/>
        </p:nvSpPr>
        <p:spPr>
          <a:xfrm>
            <a:off x="5188895" y="9250170"/>
            <a:ext cx="1126008" cy="261610"/>
          </a:xfrm>
          <a:prstGeom prst="rect">
            <a:avLst/>
          </a:prstGeom>
          <a:noFill/>
        </p:spPr>
        <p:txBody>
          <a:bodyPr wrap="square" rtlCol="0">
            <a:spAutoFit/>
          </a:bodyPr>
          <a:lstStyle/>
          <a:p>
            <a:pPr lvl="0">
              <a:defRPr/>
            </a:pPr>
            <a:r>
              <a:rPr kumimoji="0" lang="en-US" sz="1100" b="0" i="0" u="none" strike="noStrike" kern="1200" cap="none" spc="0" normalizeH="0" baseline="0" noProof="0" dirty="0">
                <a:ln>
                  <a:noFill/>
                </a:ln>
                <a:solidFill>
                  <a:prstClr val="black">
                    <a:lumMod val="65000"/>
                    <a:lumOff val="35000"/>
                  </a:prstClr>
                </a:solidFill>
                <a:effectLst/>
                <a:uLnTx/>
                <a:uFillTx/>
                <a:latin typeface="D-DIN" panose="020B0504030202030204" pitchFamily="34" charset="0"/>
              </a:rPr>
              <a:t>Internet Rate:</a:t>
            </a:r>
            <a:endParaRPr lang="en-US" sz="700" dirty="0">
              <a:solidFill>
                <a:prstClr val="black">
                  <a:lumMod val="65000"/>
                  <a:lumOff val="35000"/>
                </a:prstClr>
              </a:solidFill>
              <a:latin typeface="D-DIN" panose="020B0504030202030204" pitchFamily="34" charset="0"/>
            </a:endParaRPr>
          </a:p>
        </p:txBody>
      </p:sp>
      <p:sp>
        <p:nvSpPr>
          <p:cNvPr id="264" name="TextBox 263">
            <a:extLst>
              <a:ext uri="{FF2B5EF4-FFF2-40B4-BE49-F238E27FC236}">
                <a16:creationId xmlns:a16="http://schemas.microsoft.com/office/drawing/2014/main" id="{AD272536-62DE-40F4-B277-1B63D0BADDF2}"/>
              </a:ext>
            </a:extLst>
          </p:cNvPr>
          <p:cNvSpPr txBox="1"/>
          <p:nvPr/>
        </p:nvSpPr>
        <p:spPr>
          <a:xfrm>
            <a:off x="463432" y="9659654"/>
            <a:ext cx="901178" cy="441146"/>
          </a:xfrm>
          <a:prstGeom prst="rect">
            <a:avLst/>
          </a:prstGeom>
          <a:noFill/>
        </p:spPr>
        <p:txBody>
          <a:bodyPr wrap="square" rtlCol="0">
            <a:spAutoFit/>
          </a:bodyPr>
          <a:lstStyle/>
          <a:p>
            <a:pPr marL="58738" lvl="0" indent="-58738">
              <a:spcAft>
                <a:spcPts val="120"/>
              </a:spcAft>
              <a:buFont typeface="Arial" panose="020B0604020202020204" pitchFamily="34" charset="0"/>
              <a:buChar char="•"/>
              <a:defRPr/>
            </a:pPr>
            <a:r>
              <a:rPr kumimoji="0" lang="en-US" sz="700" b="1" i="0" u="none" strike="noStrike" kern="1200" cap="none" spc="0" normalizeH="0" baseline="0" noProof="0" dirty="0">
                <a:ln>
                  <a:noFill/>
                </a:ln>
                <a:solidFill>
                  <a:prstClr val="black"/>
                </a:solidFill>
                <a:effectLst/>
                <a:uLnTx/>
                <a:uFillTx/>
                <a:latin typeface="D-DIN" panose="020B0504030202030204" pitchFamily="34" charset="0"/>
              </a:rPr>
              <a:t>Chachoengsao: </a:t>
            </a:r>
          </a:p>
          <a:p>
            <a:pPr marL="58738" lvl="0" indent="-58738">
              <a:spcAft>
                <a:spcPts val="120"/>
              </a:spcAft>
              <a:buFont typeface="Arial" panose="020B0604020202020204" pitchFamily="34" charset="0"/>
              <a:buChar char="•"/>
              <a:defRPr/>
            </a:pPr>
            <a:r>
              <a:rPr kumimoji="0" lang="en-US" sz="700" b="1" i="0" u="none" strike="noStrike" kern="1200" cap="none" spc="0" normalizeH="0" baseline="0" noProof="0" dirty="0">
                <a:ln>
                  <a:noFill/>
                </a:ln>
                <a:solidFill>
                  <a:prstClr val="black"/>
                </a:solidFill>
                <a:effectLst/>
                <a:uLnTx/>
                <a:uFillTx/>
                <a:latin typeface="D-DIN" panose="020B0504030202030204" pitchFamily="34" charset="0"/>
              </a:rPr>
              <a:t>Chonburi:</a:t>
            </a:r>
            <a:endParaRPr lang="en-US" sz="700" dirty="0">
              <a:solidFill>
                <a:prstClr val="black"/>
              </a:solidFill>
              <a:latin typeface="D-DIN" panose="020B0504030202030204" pitchFamily="34" charset="0"/>
            </a:endParaRPr>
          </a:p>
          <a:p>
            <a:pPr marL="58738" marR="0" lvl="0" indent="-58738" algn="l" defTabSz="914400" rtl="0" eaLnBrk="1" fontAlgn="auto" latinLnBrk="0" hangingPunct="1">
              <a:spcAft>
                <a:spcPts val="120"/>
              </a:spcAft>
              <a:buClrTx/>
              <a:buSzTx/>
              <a:buFont typeface="Arial" panose="020B0604020202020204" pitchFamily="34" charset="0"/>
              <a:buChar char="•"/>
              <a:tabLst/>
              <a:defRPr/>
            </a:pPr>
            <a:r>
              <a:rPr kumimoji="0" lang="en-US" sz="700" b="1" i="0" u="none" strike="noStrike" kern="1200" cap="none" spc="0" normalizeH="0" baseline="0" noProof="0" dirty="0">
                <a:ln>
                  <a:noFill/>
                </a:ln>
                <a:solidFill>
                  <a:prstClr val="black"/>
                </a:solidFill>
                <a:effectLst/>
                <a:uLnTx/>
                <a:uFillTx/>
                <a:latin typeface="D-DIN" panose="020B0504030202030204" pitchFamily="34" charset="0"/>
              </a:rPr>
              <a:t>Rayong:</a:t>
            </a:r>
            <a:endParaRPr kumimoji="0" lang="en-US" sz="700" b="0" i="0" u="none" strike="noStrike" kern="1200" cap="none" spc="0" normalizeH="0" baseline="0" noProof="0" dirty="0">
              <a:ln>
                <a:noFill/>
              </a:ln>
              <a:solidFill>
                <a:prstClr val="black"/>
              </a:solidFill>
              <a:effectLst/>
              <a:uLnTx/>
              <a:uFillTx/>
              <a:latin typeface="D-DIN" panose="020B0504030202030204" pitchFamily="34" charset="0"/>
            </a:endParaRPr>
          </a:p>
        </p:txBody>
      </p:sp>
      <p:sp>
        <p:nvSpPr>
          <p:cNvPr id="276" name="TextBox 275">
            <a:extLst>
              <a:ext uri="{FF2B5EF4-FFF2-40B4-BE49-F238E27FC236}">
                <a16:creationId xmlns:a16="http://schemas.microsoft.com/office/drawing/2014/main" id="{D29FF7E2-0EB5-4BC7-BD47-235809CF8D7B}"/>
              </a:ext>
            </a:extLst>
          </p:cNvPr>
          <p:cNvSpPr txBox="1"/>
          <p:nvPr/>
        </p:nvSpPr>
        <p:spPr>
          <a:xfrm>
            <a:off x="1151419" y="9659654"/>
            <a:ext cx="895994" cy="441146"/>
          </a:xfrm>
          <a:prstGeom prst="rect">
            <a:avLst/>
          </a:prstGeom>
          <a:noFill/>
        </p:spPr>
        <p:txBody>
          <a:bodyPr wrap="square" rtlCol="0">
            <a:spAutoFit/>
          </a:bodyPr>
          <a:lstStyle/>
          <a:p>
            <a:pPr lvl="0">
              <a:spcAft>
                <a:spcPts val="120"/>
              </a:spcAft>
              <a:defRPr/>
            </a:pPr>
            <a:r>
              <a:rPr kumimoji="0" lang="en-US" sz="500" i="0" u="none" strike="noStrike" kern="1200" cap="none" spc="0" normalizeH="0" baseline="0" noProof="0" dirty="0">
                <a:ln>
                  <a:noFill/>
                </a:ln>
                <a:solidFill>
                  <a:prstClr val="black"/>
                </a:solidFill>
                <a:effectLst/>
                <a:uLnTx/>
                <a:uFillTx/>
                <a:latin typeface="D-DIN" panose="020B0504030202030204" pitchFamily="34" charset="0"/>
              </a:rPr>
              <a:t>Starting from</a:t>
            </a:r>
            <a:r>
              <a:rPr kumimoji="0" lang="en-US" sz="500" b="1" i="0" u="none" strike="noStrike" kern="1200" cap="none" spc="0" normalizeH="0" baseline="0" noProof="0" dirty="0">
                <a:ln>
                  <a:noFill/>
                </a:ln>
                <a:solidFill>
                  <a:prstClr val="black"/>
                </a:solidFill>
                <a:effectLst/>
                <a:uLnTx/>
                <a:uFillTx/>
                <a:latin typeface="D-DIN" panose="020B0504030202030204" pitchFamily="34" charset="0"/>
              </a:rPr>
              <a:t> </a:t>
            </a:r>
            <a:r>
              <a:rPr lang="en-US" sz="700" b="1" dirty="0">
                <a:solidFill>
                  <a:prstClr val="black"/>
                </a:solidFill>
                <a:latin typeface="D-DIN" panose="020B0504030202030204" pitchFamily="34" charset="0"/>
              </a:rPr>
              <a:t>1.6M </a:t>
            </a:r>
            <a:r>
              <a:rPr lang="en-US" sz="500" dirty="0">
                <a:solidFill>
                  <a:prstClr val="black"/>
                </a:solidFill>
                <a:latin typeface="D-DIN" panose="020B0504030202030204" pitchFamily="34" charset="0"/>
              </a:rPr>
              <a:t>USD</a:t>
            </a:r>
            <a:endParaRPr lang="en-US" sz="700" dirty="0">
              <a:solidFill>
                <a:prstClr val="black"/>
              </a:solidFill>
              <a:latin typeface="D-DIN" panose="020B0504030202030204" pitchFamily="34" charset="0"/>
            </a:endParaRPr>
          </a:p>
          <a:p>
            <a:pPr lvl="0">
              <a:spcAft>
                <a:spcPts val="120"/>
              </a:spcAft>
              <a:defRPr/>
            </a:pPr>
            <a:r>
              <a:rPr lang="en-US" sz="500" dirty="0">
                <a:solidFill>
                  <a:prstClr val="black"/>
                </a:solidFill>
                <a:latin typeface="D-DIN" panose="020B0504030202030204" pitchFamily="34" charset="0"/>
              </a:rPr>
              <a:t>Starting from</a:t>
            </a:r>
            <a:r>
              <a:rPr lang="en-US" sz="700" b="1" dirty="0">
                <a:solidFill>
                  <a:prstClr val="black"/>
                </a:solidFill>
                <a:latin typeface="D-DIN" panose="020B0504030202030204" pitchFamily="34" charset="0"/>
              </a:rPr>
              <a:t> 800K </a:t>
            </a:r>
            <a:r>
              <a:rPr lang="en-US" sz="500" dirty="0">
                <a:solidFill>
                  <a:prstClr val="black"/>
                </a:solidFill>
                <a:latin typeface="D-DIN" panose="020B0504030202030204" pitchFamily="34" charset="0"/>
              </a:rPr>
              <a:t>USD</a:t>
            </a:r>
            <a:endParaRPr lang="en-US" sz="700" dirty="0">
              <a:solidFill>
                <a:prstClr val="black"/>
              </a:solidFill>
              <a:latin typeface="D-DIN" panose="020B0504030202030204" pitchFamily="34" charset="0"/>
            </a:endParaRPr>
          </a:p>
          <a:p>
            <a:pPr marR="0" lvl="0" algn="l" defTabSz="914400" rtl="0" eaLnBrk="1" fontAlgn="auto" latinLnBrk="0" hangingPunct="1">
              <a:spcAft>
                <a:spcPts val="120"/>
              </a:spcAft>
              <a:buClrTx/>
              <a:buSzTx/>
              <a:tabLst/>
              <a:defRPr/>
            </a:pPr>
            <a:r>
              <a:rPr lang="en-US" sz="500" dirty="0">
                <a:solidFill>
                  <a:prstClr val="black"/>
                </a:solidFill>
                <a:latin typeface="D-DIN" panose="020B0504030202030204" pitchFamily="34" charset="0"/>
              </a:rPr>
              <a:t>Starting from</a:t>
            </a:r>
            <a:r>
              <a:rPr lang="en-US" sz="500" b="1" dirty="0">
                <a:solidFill>
                  <a:prstClr val="black"/>
                </a:solidFill>
                <a:latin typeface="D-DIN" panose="020B0504030202030204" pitchFamily="34" charset="0"/>
              </a:rPr>
              <a:t> </a:t>
            </a:r>
            <a:r>
              <a:rPr lang="en-US" sz="700" b="1" dirty="0">
                <a:solidFill>
                  <a:prstClr val="black"/>
                </a:solidFill>
                <a:latin typeface="D-DIN" panose="020B0504030202030204" pitchFamily="34" charset="0"/>
              </a:rPr>
              <a:t>763K </a:t>
            </a:r>
            <a:r>
              <a:rPr lang="en-US" sz="500" dirty="0">
                <a:solidFill>
                  <a:prstClr val="black"/>
                </a:solidFill>
                <a:latin typeface="D-DIN" panose="020B0504030202030204" pitchFamily="34" charset="0"/>
              </a:rPr>
              <a:t>USD</a:t>
            </a:r>
            <a:endParaRPr kumimoji="0" lang="en-US" sz="700" b="0" i="0" u="none" strike="noStrike" kern="1200" cap="none" spc="0" normalizeH="0" baseline="0" noProof="0" dirty="0">
              <a:ln>
                <a:noFill/>
              </a:ln>
              <a:solidFill>
                <a:prstClr val="black"/>
              </a:solidFill>
              <a:effectLst/>
              <a:uLnTx/>
              <a:uFillTx/>
              <a:latin typeface="D-DIN" panose="020B0504030202030204" pitchFamily="34" charset="0"/>
            </a:endParaRPr>
          </a:p>
        </p:txBody>
      </p:sp>
      <p:sp>
        <p:nvSpPr>
          <p:cNvPr id="34" name="Rectangle 33">
            <a:extLst>
              <a:ext uri="{FF2B5EF4-FFF2-40B4-BE49-F238E27FC236}">
                <a16:creationId xmlns:a16="http://schemas.microsoft.com/office/drawing/2014/main" id="{ED914C55-006B-4016-92A7-3CDB5D06A2A9}"/>
              </a:ext>
            </a:extLst>
          </p:cNvPr>
          <p:cNvSpPr/>
          <p:nvPr/>
        </p:nvSpPr>
        <p:spPr>
          <a:xfrm>
            <a:off x="2276892" y="9936100"/>
            <a:ext cx="785793" cy="246221"/>
          </a:xfrm>
          <a:prstGeom prst="rect">
            <a:avLst/>
          </a:prstGeom>
        </p:spPr>
        <p:txBody>
          <a:bodyPr wrap="none">
            <a:spAutoFit/>
          </a:bodyPr>
          <a:lstStyle/>
          <a:p>
            <a:pPr>
              <a:defRPr/>
            </a:pPr>
            <a:r>
              <a:rPr lang="en-US" sz="500" dirty="0">
                <a:solidFill>
                  <a:schemeClr val="bg1">
                    <a:lumMod val="50000"/>
                  </a:schemeClr>
                </a:solidFill>
                <a:latin typeface="D-DIN" panose="020B0504030202030204" pitchFamily="34" charset="0"/>
              </a:rPr>
              <a:t>*Energy Rate depends </a:t>
            </a:r>
            <a:br>
              <a:rPr lang="en-US" sz="500" dirty="0">
                <a:solidFill>
                  <a:schemeClr val="bg1">
                    <a:lumMod val="50000"/>
                  </a:schemeClr>
                </a:solidFill>
                <a:latin typeface="D-DIN" panose="020B0504030202030204" pitchFamily="34" charset="0"/>
              </a:rPr>
            </a:br>
            <a:r>
              <a:rPr lang="en-US" sz="500" dirty="0">
                <a:solidFill>
                  <a:schemeClr val="bg1">
                    <a:lumMod val="50000"/>
                  </a:schemeClr>
                </a:solidFill>
                <a:latin typeface="D-DIN" panose="020B0504030202030204" pitchFamily="34" charset="0"/>
              </a:rPr>
              <a:t>on the size of business</a:t>
            </a:r>
          </a:p>
        </p:txBody>
      </p:sp>
      <p:pic>
        <p:nvPicPr>
          <p:cNvPr id="428" name="Picture 427">
            <a:extLst>
              <a:ext uri="{FF2B5EF4-FFF2-40B4-BE49-F238E27FC236}">
                <a16:creationId xmlns:a16="http://schemas.microsoft.com/office/drawing/2014/main" id="{3B3D801B-4F26-444C-A854-00A913CCE0D1}"/>
              </a:ext>
            </a:extLst>
          </p:cNvPr>
          <p:cNvPicPr>
            <a:picLocks noChangeAspect="1"/>
          </p:cNvPicPr>
          <p:nvPr/>
        </p:nvPicPr>
        <p:blipFill>
          <a:blip r:embed="rId23">
            <a:extLst>
              <a:ext uri="{BEBA8EAE-BF5A-486C-A8C5-ECC9F3942E4B}">
                <a14:imgProps xmlns:a14="http://schemas.microsoft.com/office/drawing/2010/main">
                  <a14:imgLayer r:embed="rId24">
                    <a14:imgEffect>
                      <a14:saturation sat="0"/>
                    </a14:imgEffect>
                  </a14:imgLayer>
                </a14:imgProps>
              </a:ext>
            </a:extLst>
          </a:blip>
          <a:stretch>
            <a:fillRect/>
          </a:stretch>
        </p:blipFill>
        <p:spPr>
          <a:xfrm>
            <a:off x="325968" y="3084223"/>
            <a:ext cx="5071730" cy="4153172"/>
          </a:xfrm>
          <a:prstGeom prst="rect">
            <a:avLst/>
          </a:prstGeom>
        </p:spPr>
      </p:pic>
      <p:sp>
        <p:nvSpPr>
          <p:cNvPr id="430" name="Oval 429">
            <a:extLst>
              <a:ext uri="{FF2B5EF4-FFF2-40B4-BE49-F238E27FC236}">
                <a16:creationId xmlns:a16="http://schemas.microsoft.com/office/drawing/2014/main" id="{88318A41-7D0A-433D-ACED-C14A4ED72626}"/>
              </a:ext>
            </a:extLst>
          </p:cNvPr>
          <p:cNvSpPr/>
          <p:nvPr/>
        </p:nvSpPr>
        <p:spPr>
          <a:xfrm>
            <a:off x="1008001" y="3974074"/>
            <a:ext cx="131303" cy="2309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b="1">
              <a:solidFill>
                <a:schemeClr val="tx1"/>
              </a:solidFill>
              <a:latin typeface="Avenir LT Std 35 Light" panose="020B0402020203020204" pitchFamily="34" charset="0"/>
            </a:endParaRPr>
          </a:p>
        </p:txBody>
      </p:sp>
      <p:cxnSp>
        <p:nvCxnSpPr>
          <p:cNvPr id="488" name="Straight Arrow Connector 487">
            <a:extLst>
              <a:ext uri="{FF2B5EF4-FFF2-40B4-BE49-F238E27FC236}">
                <a16:creationId xmlns:a16="http://schemas.microsoft.com/office/drawing/2014/main" id="{B839B80E-6F35-4FD3-B13D-D39755D2CA10}"/>
              </a:ext>
            </a:extLst>
          </p:cNvPr>
          <p:cNvCxnSpPr>
            <a:cxnSpLocks/>
          </p:cNvCxnSpPr>
          <p:nvPr/>
        </p:nvCxnSpPr>
        <p:spPr>
          <a:xfrm>
            <a:off x="656091" y="3523022"/>
            <a:ext cx="1117997" cy="468696"/>
          </a:xfrm>
          <a:prstGeom prst="straightConnector1">
            <a:avLst/>
          </a:prstGeom>
          <a:ln w="31750" cap="rnd">
            <a:solidFill>
              <a:schemeClr val="bg1"/>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49B31385-10F4-4CE6-97F9-7C21729A5C34}"/>
              </a:ext>
            </a:extLst>
          </p:cNvPr>
          <p:cNvCxnSpPr>
            <a:cxnSpLocks/>
          </p:cNvCxnSpPr>
          <p:nvPr/>
        </p:nvCxnSpPr>
        <p:spPr>
          <a:xfrm flipH="1">
            <a:off x="1711285" y="4039639"/>
            <a:ext cx="55829" cy="1220245"/>
          </a:xfrm>
          <a:prstGeom prst="straightConnector1">
            <a:avLst/>
          </a:prstGeom>
          <a:ln w="31750" cap="rnd">
            <a:solidFill>
              <a:schemeClr val="bg1"/>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1" name="Straight Arrow Connector 490">
            <a:extLst>
              <a:ext uri="{FF2B5EF4-FFF2-40B4-BE49-F238E27FC236}">
                <a16:creationId xmlns:a16="http://schemas.microsoft.com/office/drawing/2014/main" id="{A2FDC438-7733-4A23-9078-4A533C2E1D70}"/>
              </a:ext>
            </a:extLst>
          </p:cNvPr>
          <p:cNvCxnSpPr>
            <a:cxnSpLocks/>
          </p:cNvCxnSpPr>
          <p:nvPr/>
        </p:nvCxnSpPr>
        <p:spPr>
          <a:xfrm>
            <a:off x="1701045" y="5239521"/>
            <a:ext cx="633499" cy="1379915"/>
          </a:xfrm>
          <a:prstGeom prst="straightConnector1">
            <a:avLst/>
          </a:prstGeom>
          <a:ln w="31750" cap="rnd">
            <a:solidFill>
              <a:schemeClr val="bg1"/>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F66C079-3748-420A-9087-47AEA721C22E}"/>
              </a:ext>
            </a:extLst>
          </p:cNvPr>
          <p:cNvCxnSpPr>
            <a:cxnSpLocks/>
          </p:cNvCxnSpPr>
          <p:nvPr/>
        </p:nvCxnSpPr>
        <p:spPr>
          <a:xfrm>
            <a:off x="2325552" y="6613924"/>
            <a:ext cx="734117" cy="225059"/>
          </a:xfrm>
          <a:prstGeom prst="straightConnector1">
            <a:avLst/>
          </a:prstGeom>
          <a:ln w="31750" cap="rnd">
            <a:solidFill>
              <a:schemeClr val="bg1"/>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4" name="Rectangle 503">
            <a:extLst>
              <a:ext uri="{FF2B5EF4-FFF2-40B4-BE49-F238E27FC236}">
                <a16:creationId xmlns:a16="http://schemas.microsoft.com/office/drawing/2014/main" id="{E31C372A-2DDA-4A70-A22A-4E0197BBE1F4}"/>
              </a:ext>
            </a:extLst>
          </p:cNvPr>
          <p:cNvSpPr/>
          <p:nvPr/>
        </p:nvSpPr>
        <p:spPr>
          <a:xfrm>
            <a:off x="2518270" y="3874805"/>
            <a:ext cx="1551413" cy="335631"/>
          </a:xfrm>
          <a:prstGeom prst="rect">
            <a:avLst/>
          </a:prstGeom>
          <a:solidFill>
            <a:srgbClr val="C2C2C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latin typeface="D-DIN" panose="020B0504030202030204" pitchFamily="34" charset="0"/>
                <a:cs typeface="TH SarabunPSK" panose="020B0500040200020003" pitchFamily="34" charset="-34"/>
              </a:rPr>
              <a:t>Chachoengsao</a:t>
            </a:r>
          </a:p>
        </p:txBody>
      </p:sp>
      <p:sp>
        <p:nvSpPr>
          <p:cNvPr id="505" name="Rectangle 504">
            <a:extLst>
              <a:ext uri="{FF2B5EF4-FFF2-40B4-BE49-F238E27FC236}">
                <a16:creationId xmlns:a16="http://schemas.microsoft.com/office/drawing/2014/main" id="{60EDD340-D802-4BD4-AE30-59D3BCECC7BD}"/>
              </a:ext>
            </a:extLst>
          </p:cNvPr>
          <p:cNvSpPr/>
          <p:nvPr/>
        </p:nvSpPr>
        <p:spPr>
          <a:xfrm>
            <a:off x="2140780" y="4723501"/>
            <a:ext cx="964771" cy="277152"/>
          </a:xfrm>
          <a:prstGeom prst="rect">
            <a:avLst/>
          </a:prstGeom>
          <a:solidFill>
            <a:srgbClr val="9F9F9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latin typeface="D-DIN" panose="020B0504030202030204" pitchFamily="34" charset="0"/>
                <a:cs typeface="TH SarabunPSK" panose="020B0500040200020003" pitchFamily="34" charset="-34"/>
              </a:rPr>
              <a:t>Chonburi</a:t>
            </a:r>
          </a:p>
        </p:txBody>
      </p:sp>
      <p:sp>
        <p:nvSpPr>
          <p:cNvPr id="506" name="Rectangle: Rounded Corners 505">
            <a:extLst>
              <a:ext uri="{FF2B5EF4-FFF2-40B4-BE49-F238E27FC236}">
                <a16:creationId xmlns:a16="http://schemas.microsoft.com/office/drawing/2014/main" id="{1255663C-2A36-4DB3-B357-58499ACA8FC0}"/>
              </a:ext>
            </a:extLst>
          </p:cNvPr>
          <p:cNvSpPr/>
          <p:nvPr/>
        </p:nvSpPr>
        <p:spPr>
          <a:xfrm>
            <a:off x="3742371" y="6030823"/>
            <a:ext cx="881000" cy="277152"/>
          </a:xfrm>
          <a:prstGeom prst="roundRect">
            <a:avLst>
              <a:gd name="adj" fmla="val 50000"/>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latin typeface="D-DIN" panose="020B0504030202030204" pitchFamily="34" charset="0"/>
                <a:cs typeface="TH SarabunPSK" panose="020B0500040200020003" pitchFamily="34" charset="-34"/>
              </a:rPr>
              <a:t>Rayong</a:t>
            </a:r>
          </a:p>
        </p:txBody>
      </p:sp>
      <p:sp>
        <p:nvSpPr>
          <p:cNvPr id="10" name="Oval 9">
            <a:extLst>
              <a:ext uri="{FF2B5EF4-FFF2-40B4-BE49-F238E27FC236}">
                <a16:creationId xmlns:a16="http://schemas.microsoft.com/office/drawing/2014/main" id="{74851CF0-1338-4DEB-AE89-AE498DAA1E5D}"/>
              </a:ext>
            </a:extLst>
          </p:cNvPr>
          <p:cNvSpPr/>
          <p:nvPr/>
        </p:nvSpPr>
        <p:spPr>
          <a:xfrm>
            <a:off x="3161129" y="6895577"/>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3</a:t>
            </a:r>
          </a:p>
        </p:txBody>
      </p:sp>
      <p:sp>
        <p:nvSpPr>
          <p:cNvPr id="515" name="Oval 514">
            <a:extLst>
              <a:ext uri="{FF2B5EF4-FFF2-40B4-BE49-F238E27FC236}">
                <a16:creationId xmlns:a16="http://schemas.microsoft.com/office/drawing/2014/main" id="{C4A607CA-4FCC-4071-80D3-30B1888D3419}"/>
              </a:ext>
            </a:extLst>
          </p:cNvPr>
          <p:cNvSpPr/>
          <p:nvPr/>
        </p:nvSpPr>
        <p:spPr>
          <a:xfrm>
            <a:off x="3446178" y="6332316"/>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10</a:t>
            </a:r>
          </a:p>
        </p:txBody>
      </p:sp>
      <p:sp>
        <p:nvSpPr>
          <p:cNvPr id="516" name="Oval 515">
            <a:extLst>
              <a:ext uri="{FF2B5EF4-FFF2-40B4-BE49-F238E27FC236}">
                <a16:creationId xmlns:a16="http://schemas.microsoft.com/office/drawing/2014/main" id="{99B8474F-D572-482B-8223-57E7E60CF43A}"/>
              </a:ext>
            </a:extLst>
          </p:cNvPr>
          <p:cNvSpPr/>
          <p:nvPr/>
        </p:nvSpPr>
        <p:spPr>
          <a:xfrm>
            <a:off x="3764835" y="5820784"/>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9</a:t>
            </a:r>
          </a:p>
        </p:txBody>
      </p:sp>
      <p:sp>
        <p:nvSpPr>
          <p:cNvPr id="517" name="Oval 516">
            <a:extLst>
              <a:ext uri="{FF2B5EF4-FFF2-40B4-BE49-F238E27FC236}">
                <a16:creationId xmlns:a16="http://schemas.microsoft.com/office/drawing/2014/main" id="{5F6F83ED-0CD1-4CB6-AA14-8F951871E38F}"/>
              </a:ext>
            </a:extLst>
          </p:cNvPr>
          <p:cNvSpPr/>
          <p:nvPr/>
        </p:nvSpPr>
        <p:spPr>
          <a:xfrm>
            <a:off x="2550775" y="6161042"/>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13</a:t>
            </a:r>
          </a:p>
        </p:txBody>
      </p:sp>
      <p:sp>
        <p:nvSpPr>
          <p:cNvPr id="518" name="Oval 517">
            <a:extLst>
              <a:ext uri="{FF2B5EF4-FFF2-40B4-BE49-F238E27FC236}">
                <a16:creationId xmlns:a16="http://schemas.microsoft.com/office/drawing/2014/main" id="{D6D2DA2F-A981-4D00-9409-1D1B8968F6D9}"/>
              </a:ext>
            </a:extLst>
          </p:cNvPr>
          <p:cNvSpPr/>
          <p:nvPr/>
        </p:nvSpPr>
        <p:spPr>
          <a:xfrm>
            <a:off x="2804621" y="6248285"/>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1</a:t>
            </a:r>
          </a:p>
        </p:txBody>
      </p:sp>
      <p:sp>
        <p:nvSpPr>
          <p:cNvPr id="519" name="Oval 518">
            <a:extLst>
              <a:ext uri="{FF2B5EF4-FFF2-40B4-BE49-F238E27FC236}">
                <a16:creationId xmlns:a16="http://schemas.microsoft.com/office/drawing/2014/main" id="{C2C257C7-9EB0-452E-A3FF-75C5F08ACAED}"/>
              </a:ext>
            </a:extLst>
          </p:cNvPr>
          <p:cNvSpPr/>
          <p:nvPr/>
        </p:nvSpPr>
        <p:spPr>
          <a:xfrm>
            <a:off x="2951679" y="5923912"/>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2</a:t>
            </a:r>
          </a:p>
        </p:txBody>
      </p:sp>
      <p:sp>
        <p:nvSpPr>
          <p:cNvPr id="520" name="Oval 519">
            <a:extLst>
              <a:ext uri="{FF2B5EF4-FFF2-40B4-BE49-F238E27FC236}">
                <a16:creationId xmlns:a16="http://schemas.microsoft.com/office/drawing/2014/main" id="{B44F1D10-D579-4F58-9E1D-57EE03EDBEAC}"/>
              </a:ext>
            </a:extLst>
          </p:cNvPr>
          <p:cNvSpPr/>
          <p:nvPr/>
        </p:nvSpPr>
        <p:spPr>
          <a:xfrm>
            <a:off x="3060154" y="5732992"/>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4</a:t>
            </a:r>
          </a:p>
        </p:txBody>
      </p:sp>
      <p:sp>
        <p:nvSpPr>
          <p:cNvPr id="521" name="Oval 520">
            <a:extLst>
              <a:ext uri="{FF2B5EF4-FFF2-40B4-BE49-F238E27FC236}">
                <a16:creationId xmlns:a16="http://schemas.microsoft.com/office/drawing/2014/main" id="{FD56506B-267D-44C1-AE72-431087E80FBD}"/>
              </a:ext>
            </a:extLst>
          </p:cNvPr>
          <p:cNvSpPr/>
          <p:nvPr/>
        </p:nvSpPr>
        <p:spPr>
          <a:xfrm>
            <a:off x="2254382" y="5604946"/>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5</a:t>
            </a:r>
          </a:p>
        </p:txBody>
      </p:sp>
      <p:sp>
        <p:nvSpPr>
          <p:cNvPr id="522" name="Oval 521">
            <a:extLst>
              <a:ext uri="{FF2B5EF4-FFF2-40B4-BE49-F238E27FC236}">
                <a16:creationId xmlns:a16="http://schemas.microsoft.com/office/drawing/2014/main" id="{F3E41908-9EFC-4921-B534-0DBB59A580F3}"/>
              </a:ext>
            </a:extLst>
          </p:cNvPr>
          <p:cNvSpPr/>
          <p:nvPr/>
        </p:nvSpPr>
        <p:spPr>
          <a:xfrm>
            <a:off x="2157711" y="5413877"/>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17</a:t>
            </a:r>
          </a:p>
        </p:txBody>
      </p:sp>
      <p:sp>
        <p:nvSpPr>
          <p:cNvPr id="523" name="Oval 522">
            <a:extLst>
              <a:ext uri="{FF2B5EF4-FFF2-40B4-BE49-F238E27FC236}">
                <a16:creationId xmlns:a16="http://schemas.microsoft.com/office/drawing/2014/main" id="{4C5D2040-4DC3-4858-8004-1D94B7EB0171}"/>
              </a:ext>
            </a:extLst>
          </p:cNvPr>
          <p:cNvSpPr/>
          <p:nvPr/>
        </p:nvSpPr>
        <p:spPr>
          <a:xfrm>
            <a:off x="2374458" y="5413331"/>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18</a:t>
            </a:r>
          </a:p>
        </p:txBody>
      </p:sp>
      <p:sp>
        <p:nvSpPr>
          <p:cNvPr id="524" name="Oval 523">
            <a:extLst>
              <a:ext uri="{FF2B5EF4-FFF2-40B4-BE49-F238E27FC236}">
                <a16:creationId xmlns:a16="http://schemas.microsoft.com/office/drawing/2014/main" id="{B7A1E2CC-F518-460D-AB10-7FC436C08E2F}"/>
              </a:ext>
            </a:extLst>
          </p:cNvPr>
          <p:cNvSpPr/>
          <p:nvPr/>
        </p:nvSpPr>
        <p:spPr>
          <a:xfrm>
            <a:off x="1655263" y="5110951"/>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14</a:t>
            </a:r>
          </a:p>
        </p:txBody>
      </p:sp>
      <p:sp>
        <p:nvSpPr>
          <p:cNvPr id="525" name="Oval 524">
            <a:extLst>
              <a:ext uri="{FF2B5EF4-FFF2-40B4-BE49-F238E27FC236}">
                <a16:creationId xmlns:a16="http://schemas.microsoft.com/office/drawing/2014/main" id="{8B9C1499-9F83-4EF9-BA52-BD839CB3DACA}"/>
              </a:ext>
            </a:extLst>
          </p:cNvPr>
          <p:cNvSpPr/>
          <p:nvPr/>
        </p:nvSpPr>
        <p:spPr>
          <a:xfrm>
            <a:off x="2103101" y="5192002"/>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15</a:t>
            </a:r>
          </a:p>
        </p:txBody>
      </p:sp>
      <p:sp>
        <p:nvSpPr>
          <p:cNvPr id="526" name="Oval 525">
            <a:extLst>
              <a:ext uri="{FF2B5EF4-FFF2-40B4-BE49-F238E27FC236}">
                <a16:creationId xmlns:a16="http://schemas.microsoft.com/office/drawing/2014/main" id="{BA9D7AB3-62F4-4CD8-BC31-ABA39F482A61}"/>
              </a:ext>
            </a:extLst>
          </p:cNvPr>
          <p:cNvSpPr/>
          <p:nvPr/>
        </p:nvSpPr>
        <p:spPr>
          <a:xfrm>
            <a:off x="2326169" y="5199457"/>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16</a:t>
            </a:r>
          </a:p>
        </p:txBody>
      </p:sp>
      <p:sp>
        <p:nvSpPr>
          <p:cNvPr id="527" name="Oval 526">
            <a:extLst>
              <a:ext uri="{FF2B5EF4-FFF2-40B4-BE49-F238E27FC236}">
                <a16:creationId xmlns:a16="http://schemas.microsoft.com/office/drawing/2014/main" id="{0533E77C-C5B6-4476-99E3-27FC65304B33}"/>
              </a:ext>
            </a:extLst>
          </p:cNvPr>
          <p:cNvSpPr/>
          <p:nvPr/>
        </p:nvSpPr>
        <p:spPr>
          <a:xfrm>
            <a:off x="2561571" y="5160064"/>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6</a:t>
            </a:r>
          </a:p>
        </p:txBody>
      </p:sp>
      <p:sp>
        <p:nvSpPr>
          <p:cNvPr id="528" name="Oval 527">
            <a:extLst>
              <a:ext uri="{FF2B5EF4-FFF2-40B4-BE49-F238E27FC236}">
                <a16:creationId xmlns:a16="http://schemas.microsoft.com/office/drawing/2014/main" id="{63FBC652-A1A2-4106-B310-646AA06C166A}"/>
              </a:ext>
            </a:extLst>
          </p:cNvPr>
          <p:cNvSpPr/>
          <p:nvPr/>
        </p:nvSpPr>
        <p:spPr>
          <a:xfrm>
            <a:off x="2780614" y="5197018"/>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7</a:t>
            </a:r>
          </a:p>
        </p:txBody>
      </p:sp>
      <p:sp>
        <p:nvSpPr>
          <p:cNvPr id="529" name="Oval 528">
            <a:extLst>
              <a:ext uri="{FF2B5EF4-FFF2-40B4-BE49-F238E27FC236}">
                <a16:creationId xmlns:a16="http://schemas.microsoft.com/office/drawing/2014/main" id="{91B0F98F-0F3A-49C4-8D13-5A9E9AF1088B}"/>
              </a:ext>
            </a:extLst>
          </p:cNvPr>
          <p:cNvSpPr/>
          <p:nvPr/>
        </p:nvSpPr>
        <p:spPr>
          <a:xfrm>
            <a:off x="3078617" y="5146140"/>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8</a:t>
            </a:r>
          </a:p>
        </p:txBody>
      </p:sp>
      <p:sp>
        <p:nvSpPr>
          <p:cNvPr id="530" name="Oval 529">
            <a:extLst>
              <a:ext uri="{FF2B5EF4-FFF2-40B4-BE49-F238E27FC236}">
                <a16:creationId xmlns:a16="http://schemas.microsoft.com/office/drawing/2014/main" id="{53BEF9A9-EDE8-4D24-A257-86983128421E}"/>
              </a:ext>
            </a:extLst>
          </p:cNvPr>
          <p:cNvSpPr/>
          <p:nvPr/>
        </p:nvSpPr>
        <p:spPr>
          <a:xfrm>
            <a:off x="3433481" y="4968449"/>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20</a:t>
            </a:r>
          </a:p>
        </p:txBody>
      </p:sp>
      <p:sp>
        <p:nvSpPr>
          <p:cNvPr id="531" name="Oval 530">
            <a:extLst>
              <a:ext uri="{FF2B5EF4-FFF2-40B4-BE49-F238E27FC236}">
                <a16:creationId xmlns:a16="http://schemas.microsoft.com/office/drawing/2014/main" id="{F6A6582C-BBC9-4098-8661-6CDDBC45F574}"/>
              </a:ext>
            </a:extLst>
          </p:cNvPr>
          <p:cNvSpPr/>
          <p:nvPr/>
        </p:nvSpPr>
        <p:spPr>
          <a:xfrm>
            <a:off x="1337075" y="4874825"/>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11</a:t>
            </a:r>
          </a:p>
        </p:txBody>
      </p:sp>
      <p:sp>
        <p:nvSpPr>
          <p:cNvPr id="532" name="Oval 531">
            <a:extLst>
              <a:ext uri="{FF2B5EF4-FFF2-40B4-BE49-F238E27FC236}">
                <a16:creationId xmlns:a16="http://schemas.microsoft.com/office/drawing/2014/main" id="{374D7D98-1391-4449-AF25-49F6A039A491}"/>
              </a:ext>
            </a:extLst>
          </p:cNvPr>
          <p:cNvSpPr/>
          <p:nvPr/>
        </p:nvSpPr>
        <p:spPr>
          <a:xfrm>
            <a:off x="1374745" y="3914264"/>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19</a:t>
            </a:r>
          </a:p>
        </p:txBody>
      </p:sp>
      <p:sp>
        <p:nvSpPr>
          <p:cNvPr id="533" name="Oval 532">
            <a:extLst>
              <a:ext uri="{FF2B5EF4-FFF2-40B4-BE49-F238E27FC236}">
                <a16:creationId xmlns:a16="http://schemas.microsoft.com/office/drawing/2014/main" id="{02CB6B2A-7BF7-4D73-8547-B9F63C0962F1}"/>
              </a:ext>
            </a:extLst>
          </p:cNvPr>
          <p:cNvSpPr/>
          <p:nvPr/>
        </p:nvSpPr>
        <p:spPr>
          <a:xfrm>
            <a:off x="1688574" y="4027553"/>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12</a:t>
            </a:r>
          </a:p>
        </p:txBody>
      </p:sp>
      <p:cxnSp>
        <p:nvCxnSpPr>
          <p:cNvPr id="102" name="Straight Arrow Connector 101">
            <a:extLst>
              <a:ext uri="{FF2B5EF4-FFF2-40B4-BE49-F238E27FC236}">
                <a16:creationId xmlns:a16="http://schemas.microsoft.com/office/drawing/2014/main" id="{A8DBDB97-9662-44DD-ADFA-1D7A1180DED4}"/>
              </a:ext>
            </a:extLst>
          </p:cNvPr>
          <p:cNvCxnSpPr>
            <a:cxnSpLocks/>
          </p:cNvCxnSpPr>
          <p:nvPr/>
        </p:nvCxnSpPr>
        <p:spPr>
          <a:xfrm flipH="1">
            <a:off x="2213102" y="6745982"/>
            <a:ext cx="426924" cy="457515"/>
          </a:xfrm>
          <a:prstGeom prst="straightConnector1">
            <a:avLst/>
          </a:prstGeom>
          <a:ln w="31750" cap="rnd">
            <a:solidFill>
              <a:schemeClr val="bg1"/>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6095F0A8-C4BE-49A1-9FAB-BF1C273129D8}"/>
              </a:ext>
            </a:extLst>
          </p:cNvPr>
          <p:cNvCxnSpPr>
            <a:cxnSpLocks/>
          </p:cNvCxnSpPr>
          <p:nvPr/>
        </p:nvCxnSpPr>
        <p:spPr>
          <a:xfrm>
            <a:off x="791320" y="3452241"/>
            <a:ext cx="1269422" cy="491383"/>
          </a:xfrm>
          <a:prstGeom prst="straightConnector1">
            <a:avLst/>
          </a:prstGeom>
          <a:ln w="19050" cap="rnd">
            <a:solidFill>
              <a:srgbClr val="DC721A"/>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C14E3063-E46F-4D7D-8A11-40F6D9BF2FAD}"/>
              </a:ext>
            </a:extLst>
          </p:cNvPr>
          <p:cNvCxnSpPr>
            <a:cxnSpLocks/>
            <a:stCxn id="44" idx="2"/>
          </p:cNvCxnSpPr>
          <p:nvPr/>
        </p:nvCxnSpPr>
        <p:spPr>
          <a:xfrm flipH="1">
            <a:off x="2010741" y="4009864"/>
            <a:ext cx="196" cy="755981"/>
          </a:xfrm>
          <a:prstGeom prst="straightConnector1">
            <a:avLst/>
          </a:prstGeom>
          <a:ln w="19050" cap="rnd">
            <a:solidFill>
              <a:srgbClr val="DC721A"/>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88E0F6AE-E007-43BC-BD44-8C77F5A4A7FD}"/>
              </a:ext>
            </a:extLst>
          </p:cNvPr>
          <p:cNvCxnSpPr>
            <a:cxnSpLocks/>
          </p:cNvCxnSpPr>
          <p:nvPr/>
        </p:nvCxnSpPr>
        <p:spPr>
          <a:xfrm>
            <a:off x="2002129" y="5218530"/>
            <a:ext cx="523279" cy="1210566"/>
          </a:xfrm>
          <a:prstGeom prst="straightConnector1">
            <a:avLst/>
          </a:prstGeom>
          <a:ln w="19050" cap="rnd">
            <a:solidFill>
              <a:srgbClr val="DC721A"/>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9E827BA3-8E67-4B3B-92B1-83083F748A86}"/>
              </a:ext>
            </a:extLst>
          </p:cNvPr>
          <p:cNvCxnSpPr>
            <a:cxnSpLocks/>
          </p:cNvCxnSpPr>
          <p:nvPr/>
        </p:nvCxnSpPr>
        <p:spPr>
          <a:xfrm>
            <a:off x="2525408" y="6428765"/>
            <a:ext cx="632654" cy="234435"/>
          </a:xfrm>
          <a:prstGeom prst="straightConnector1">
            <a:avLst/>
          </a:prstGeom>
          <a:ln w="19050" cap="rnd">
            <a:solidFill>
              <a:srgbClr val="DC721A"/>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8E48D7F9-1FA1-410B-8E99-2B25EC380AB9}"/>
              </a:ext>
            </a:extLst>
          </p:cNvPr>
          <p:cNvSpPr/>
          <p:nvPr/>
        </p:nvSpPr>
        <p:spPr>
          <a:xfrm>
            <a:off x="2066512" y="3661460"/>
            <a:ext cx="420811" cy="420811"/>
          </a:xfrm>
          <a:prstGeom prst="ellipse">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40" name="Oval 39">
            <a:extLst>
              <a:ext uri="{FF2B5EF4-FFF2-40B4-BE49-F238E27FC236}">
                <a16:creationId xmlns:a16="http://schemas.microsoft.com/office/drawing/2014/main" id="{9BDC7EED-2C8A-491A-8C36-4D82C3A0BB55}"/>
              </a:ext>
            </a:extLst>
          </p:cNvPr>
          <p:cNvSpPr/>
          <p:nvPr/>
        </p:nvSpPr>
        <p:spPr>
          <a:xfrm>
            <a:off x="1828057" y="3680210"/>
            <a:ext cx="365760" cy="365760"/>
          </a:xfrm>
          <a:prstGeom prst="ellipse">
            <a:avLst/>
          </a:prstGeom>
          <a:solidFill>
            <a:srgbClr val="C46417"/>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pic>
        <p:nvPicPr>
          <p:cNvPr id="44" name="Graphic 43">
            <a:extLst>
              <a:ext uri="{FF2B5EF4-FFF2-40B4-BE49-F238E27FC236}">
                <a16:creationId xmlns:a16="http://schemas.microsoft.com/office/drawing/2014/main" id="{75821F80-4A17-40AF-93BF-E022250BAA3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864163" y="3716316"/>
            <a:ext cx="293548" cy="293548"/>
          </a:xfrm>
          <a:prstGeom prst="rect">
            <a:avLst/>
          </a:prstGeom>
        </p:spPr>
      </p:pic>
      <p:sp>
        <p:nvSpPr>
          <p:cNvPr id="134" name="Oval 133">
            <a:extLst>
              <a:ext uri="{FF2B5EF4-FFF2-40B4-BE49-F238E27FC236}">
                <a16:creationId xmlns:a16="http://schemas.microsoft.com/office/drawing/2014/main" id="{8BE6B444-2E5A-4A39-8BA9-6ACF6765BC63}"/>
              </a:ext>
            </a:extLst>
          </p:cNvPr>
          <p:cNvSpPr/>
          <p:nvPr/>
        </p:nvSpPr>
        <p:spPr>
          <a:xfrm>
            <a:off x="2700281" y="6882911"/>
            <a:ext cx="274320" cy="274320"/>
          </a:xfrm>
          <a:prstGeom prst="ellipse">
            <a:avLst/>
          </a:prstGeom>
          <a:solidFill>
            <a:srgbClr val="F99F38"/>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pic>
        <p:nvPicPr>
          <p:cNvPr id="42" name="Graphic 41">
            <a:extLst>
              <a:ext uri="{FF2B5EF4-FFF2-40B4-BE49-F238E27FC236}">
                <a16:creationId xmlns:a16="http://schemas.microsoft.com/office/drawing/2014/main" id="{D755DC30-729E-4D77-B1F5-8044A1ED964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735929" y="6937142"/>
            <a:ext cx="190809" cy="190809"/>
          </a:xfrm>
          <a:prstGeom prst="rect">
            <a:avLst/>
          </a:prstGeom>
        </p:spPr>
      </p:pic>
      <p:sp>
        <p:nvSpPr>
          <p:cNvPr id="114" name="TextBox 113">
            <a:extLst>
              <a:ext uri="{FF2B5EF4-FFF2-40B4-BE49-F238E27FC236}">
                <a16:creationId xmlns:a16="http://schemas.microsoft.com/office/drawing/2014/main" id="{8BA89BA0-C2B0-432E-B68D-F38A9B1B449A}"/>
              </a:ext>
            </a:extLst>
          </p:cNvPr>
          <p:cNvSpPr txBox="1"/>
          <p:nvPr/>
        </p:nvSpPr>
        <p:spPr>
          <a:xfrm>
            <a:off x="2128108" y="1079019"/>
            <a:ext cx="2545292" cy="1708160"/>
          </a:xfrm>
          <a:prstGeom prst="rect">
            <a:avLst/>
          </a:prstGeom>
          <a:noFill/>
        </p:spPr>
        <p:txBody>
          <a:bodyPr wrap="square" rtlCol="0">
            <a:spAutoFit/>
          </a:bodyPr>
          <a:lstStyle/>
          <a:p>
            <a:pPr marL="171450" lvl="0" indent="-171450">
              <a:spcBef>
                <a:spcPts val="200"/>
              </a:spcBef>
              <a:buFont typeface="+mj-lt"/>
              <a:buAutoNum type="arabicPeriod"/>
              <a:defRPr/>
            </a:pPr>
            <a:r>
              <a:rPr lang="en-US" sz="900" dirty="0">
                <a:latin typeface="D-DIN" panose="020B0504030202030204" pitchFamily="34" charset="0"/>
              </a:rPr>
              <a:t>WHA Rayong Industrial Estate</a:t>
            </a:r>
          </a:p>
          <a:p>
            <a:pPr marL="171450" lvl="0" indent="-171450">
              <a:spcBef>
                <a:spcPts val="200"/>
              </a:spcBef>
              <a:buFont typeface="+mj-lt"/>
              <a:buAutoNum type="arabicPeriod"/>
              <a:defRPr/>
            </a:pPr>
            <a:r>
              <a:rPr lang="en-US" sz="900" dirty="0">
                <a:latin typeface="D-DIN" panose="020B0504030202030204" pitchFamily="34" charset="0"/>
              </a:rPr>
              <a:t>Eastern Seaboard I.E. (Rayong)</a:t>
            </a:r>
          </a:p>
          <a:p>
            <a:pPr marL="171450" lvl="0" indent="-171450">
              <a:spcBef>
                <a:spcPts val="200"/>
              </a:spcBef>
              <a:buFont typeface="+mj-lt"/>
              <a:buAutoNum type="arabicPeriod"/>
              <a:defRPr/>
            </a:pPr>
            <a:r>
              <a:rPr lang="en-US" sz="900" dirty="0">
                <a:latin typeface="D-DIN" panose="020B0504030202030204" pitchFamily="34" charset="0"/>
              </a:rPr>
              <a:t>WHA Eastern Industrial Estate (Map Ta </a:t>
            </a:r>
            <a:r>
              <a:rPr lang="en-US" sz="900" dirty="0" err="1">
                <a:latin typeface="D-DIN" panose="020B0504030202030204" pitchFamily="34" charset="0"/>
              </a:rPr>
              <a:t>Phut</a:t>
            </a:r>
            <a:r>
              <a:rPr lang="en-US" sz="900" dirty="0">
                <a:latin typeface="D-DIN" panose="020B0504030202030204" pitchFamily="34" charset="0"/>
              </a:rPr>
              <a:t>)</a:t>
            </a:r>
          </a:p>
          <a:p>
            <a:pPr marL="171450" lvl="0" indent="-171450">
              <a:spcBef>
                <a:spcPts val="200"/>
              </a:spcBef>
              <a:buFont typeface="+mj-lt"/>
              <a:buAutoNum type="arabicPeriod"/>
              <a:defRPr/>
            </a:pPr>
            <a:r>
              <a:rPr lang="en-US" sz="900" dirty="0">
                <a:latin typeface="D-DIN" panose="020B0504030202030204" pitchFamily="34" charset="0"/>
              </a:rPr>
              <a:t>WHA Eastern Seaboard I.E.1</a:t>
            </a:r>
          </a:p>
          <a:p>
            <a:pPr marL="171450" lvl="0" indent="-171450">
              <a:spcBef>
                <a:spcPts val="200"/>
              </a:spcBef>
              <a:buFont typeface="+mj-lt"/>
              <a:buAutoNum type="arabicPeriod"/>
              <a:defRPr/>
            </a:pPr>
            <a:r>
              <a:rPr lang="en-US" sz="900" dirty="0">
                <a:latin typeface="D-DIN" panose="020B0504030202030204" pitchFamily="34" charset="0"/>
              </a:rPr>
              <a:t>WHA Chonburi I.E.1</a:t>
            </a:r>
          </a:p>
          <a:p>
            <a:pPr marL="171450" lvl="0" indent="-171450">
              <a:spcBef>
                <a:spcPts val="200"/>
              </a:spcBef>
              <a:buFont typeface="+mj-lt"/>
              <a:buAutoNum type="arabicPeriod"/>
              <a:defRPr/>
            </a:pPr>
            <a:r>
              <a:rPr lang="en-US" sz="900" dirty="0">
                <a:latin typeface="D-DIN" panose="020B0504030202030204" pitchFamily="34" charset="0"/>
              </a:rPr>
              <a:t>WHA Chonburi I.E.2</a:t>
            </a:r>
          </a:p>
          <a:p>
            <a:pPr marL="171450" lvl="0" indent="-171450">
              <a:spcBef>
                <a:spcPts val="200"/>
              </a:spcBef>
              <a:buFont typeface="+mj-lt"/>
              <a:buAutoNum type="arabicPeriod"/>
              <a:defRPr/>
            </a:pPr>
            <a:r>
              <a:rPr lang="en-US" sz="900" dirty="0">
                <a:latin typeface="D-DIN" panose="020B0504030202030204" pitchFamily="34" charset="0"/>
              </a:rPr>
              <a:t>WHA Eastern Seaboard I.E.2</a:t>
            </a:r>
          </a:p>
          <a:p>
            <a:pPr marL="171450" lvl="0" indent="-171450">
              <a:spcBef>
                <a:spcPts val="200"/>
              </a:spcBef>
              <a:buFont typeface="+mj-lt"/>
              <a:buAutoNum type="arabicPeriod"/>
              <a:defRPr/>
            </a:pPr>
            <a:r>
              <a:rPr lang="en-US" sz="900" dirty="0">
                <a:latin typeface="D-DIN" panose="020B0504030202030204" pitchFamily="34" charset="0"/>
              </a:rPr>
              <a:t>WHA Eastern Seaboard I.E.3</a:t>
            </a:r>
          </a:p>
          <a:p>
            <a:pPr marL="171450" lvl="0" indent="-171450">
              <a:spcBef>
                <a:spcPts val="200"/>
              </a:spcBef>
              <a:buFont typeface="+mj-lt"/>
              <a:buAutoNum type="arabicPeriod"/>
              <a:defRPr/>
            </a:pPr>
            <a:r>
              <a:rPr lang="en-US" sz="900" dirty="0">
                <a:latin typeface="D-DIN" panose="020B0504030202030204" pitchFamily="34" charset="0"/>
              </a:rPr>
              <a:t>WHA Eastern Seaboard I.E.4</a:t>
            </a:r>
          </a:p>
          <a:p>
            <a:pPr marL="171450" lvl="0" indent="-171450">
              <a:spcBef>
                <a:spcPts val="200"/>
              </a:spcBef>
              <a:buFont typeface="+mj-lt"/>
              <a:buAutoNum type="arabicPeriod"/>
              <a:defRPr/>
            </a:pPr>
            <a:r>
              <a:rPr lang="en-US" sz="900" dirty="0">
                <a:latin typeface="D-DIN" panose="020B0504030202030204" pitchFamily="34" charset="0"/>
              </a:rPr>
              <a:t>CPGC I.E. (Rayong)</a:t>
            </a:r>
            <a:endParaRPr kumimoji="0" lang="en-US" sz="900" b="0" i="0" u="none" strike="noStrike" kern="1200" cap="none" spc="0" normalizeH="0" baseline="0" noProof="0" dirty="0">
              <a:ln>
                <a:noFill/>
              </a:ln>
              <a:effectLst/>
              <a:uLnTx/>
              <a:uFillTx/>
              <a:latin typeface="D-DIN" panose="020B0504030202030204" pitchFamily="34" charset="0"/>
            </a:endParaRPr>
          </a:p>
        </p:txBody>
      </p:sp>
      <p:cxnSp>
        <p:nvCxnSpPr>
          <p:cNvPr id="115" name="Straight Arrow Connector 114">
            <a:extLst>
              <a:ext uri="{FF2B5EF4-FFF2-40B4-BE49-F238E27FC236}">
                <a16:creationId xmlns:a16="http://schemas.microsoft.com/office/drawing/2014/main" id="{CEB0093E-69BC-4236-B7F2-F68301A51E04}"/>
              </a:ext>
            </a:extLst>
          </p:cNvPr>
          <p:cNvCxnSpPr>
            <a:cxnSpLocks/>
          </p:cNvCxnSpPr>
          <p:nvPr/>
        </p:nvCxnSpPr>
        <p:spPr>
          <a:xfrm flipH="1">
            <a:off x="2002679" y="4761024"/>
            <a:ext cx="9961" cy="457506"/>
          </a:xfrm>
          <a:prstGeom prst="straightConnector1">
            <a:avLst/>
          </a:prstGeom>
          <a:ln w="19050" cap="rnd">
            <a:solidFill>
              <a:srgbClr val="DC721A"/>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DF1937E8-0E70-4D8E-B684-FECF86F0E377}"/>
              </a:ext>
            </a:extLst>
          </p:cNvPr>
          <p:cNvCxnSpPr>
            <a:cxnSpLocks/>
          </p:cNvCxnSpPr>
          <p:nvPr/>
        </p:nvCxnSpPr>
        <p:spPr>
          <a:xfrm>
            <a:off x="3100122" y="6851052"/>
            <a:ext cx="677413" cy="67565"/>
          </a:xfrm>
          <a:prstGeom prst="straightConnector1">
            <a:avLst/>
          </a:prstGeom>
          <a:ln w="31750" cap="rnd">
            <a:solidFill>
              <a:schemeClr val="bg1"/>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5B2C95BA-5BD7-4E19-83A1-588D33902218}"/>
              </a:ext>
            </a:extLst>
          </p:cNvPr>
          <p:cNvCxnSpPr>
            <a:cxnSpLocks/>
          </p:cNvCxnSpPr>
          <p:nvPr/>
        </p:nvCxnSpPr>
        <p:spPr>
          <a:xfrm>
            <a:off x="3158062" y="6662858"/>
            <a:ext cx="654388" cy="53843"/>
          </a:xfrm>
          <a:prstGeom prst="straightConnector1">
            <a:avLst/>
          </a:prstGeom>
          <a:ln w="19050" cap="rnd">
            <a:solidFill>
              <a:srgbClr val="DC721A"/>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4" name="Oval 513">
            <a:extLst>
              <a:ext uri="{FF2B5EF4-FFF2-40B4-BE49-F238E27FC236}">
                <a16:creationId xmlns:a16="http://schemas.microsoft.com/office/drawing/2014/main" id="{1BD2737B-EC05-4305-9A4D-3420BC457DB6}"/>
              </a:ext>
            </a:extLst>
          </p:cNvPr>
          <p:cNvSpPr/>
          <p:nvPr/>
        </p:nvSpPr>
        <p:spPr>
          <a:xfrm>
            <a:off x="3081266" y="6580350"/>
            <a:ext cx="182880" cy="182880"/>
          </a:xfrm>
          <a:prstGeom prst="ellipse">
            <a:avLst/>
          </a:prstGeom>
          <a:solidFill>
            <a:srgbClr val="EEA01F"/>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bg1"/>
                </a:solidFill>
                <a:latin typeface="D-DIN" panose="020B0504030202030204" pitchFamily="34" charset="0"/>
              </a:rPr>
              <a:t>21</a:t>
            </a:r>
          </a:p>
        </p:txBody>
      </p:sp>
      <p:sp>
        <p:nvSpPr>
          <p:cNvPr id="158" name="TextBox 157">
            <a:extLst>
              <a:ext uri="{FF2B5EF4-FFF2-40B4-BE49-F238E27FC236}">
                <a16:creationId xmlns:a16="http://schemas.microsoft.com/office/drawing/2014/main" id="{4828C50B-8DE3-4B8A-9EF3-E2C2E7D56ACC}"/>
              </a:ext>
            </a:extLst>
          </p:cNvPr>
          <p:cNvSpPr txBox="1"/>
          <p:nvPr/>
        </p:nvSpPr>
        <p:spPr>
          <a:xfrm>
            <a:off x="4670983" y="1079019"/>
            <a:ext cx="2545292" cy="1872307"/>
          </a:xfrm>
          <a:prstGeom prst="rect">
            <a:avLst/>
          </a:prstGeom>
          <a:noFill/>
        </p:spPr>
        <p:txBody>
          <a:bodyPr wrap="square" rtlCol="0">
            <a:spAutoFit/>
          </a:bodyPr>
          <a:lstStyle/>
          <a:p>
            <a:pPr marL="171450" lvl="0" indent="-171450">
              <a:spcBef>
                <a:spcPts val="200"/>
              </a:spcBef>
              <a:buFont typeface="+mj-lt"/>
              <a:buAutoNum type="arabicPeriod" startAt="11"/>
              <a:defRPr/>
            </a:pPr>
            <a:r>
              <a:rPr lang="en-US" sz="900" dirty="0">
                <a:latin typeface="D-DIN" panose="020B0504030202030204" pitchFamily="34" charset="0"/>
              </a:rPr>
              <a:t>Amata City Chonburi I.E.</a:t>
            </a:r>
          </a:p>
          <a:p>
            <a:pPr marL="171450" lvl="0" indent="-171450">
              <a:spcBef>
                <a:spcPts val="200"/>
              </a:spcBef>
              <a:buFont typeface="+mj-lt"/>
              <a:buAutoNum type="arabicPeriod" startAt="11"/>
              <a:defRPr/>
            </a:pPr>
            <a:r>
              <a:rPr lang="en-US" sz="900" dirty="0">
                <a:latin typeface="D-DIN" panose="020B0504030202030204" pitchFamily="34" charset="0"/>
              </a:rPr>
              <a:t>Amata City Chonburi I.E. (2</a:t>
            </a:r>
            <a:r>
              <a:rPr lang="en-US" sz="900" baseline="30000" dirty="0">
                <a:latin typeface="D-DIN" panose="020B0504030202030204" pitchFamily="34" charset="0"/>
              </a:rPr>
              <a:t>nd</a:t>
            </a:r>
            <a:r>
              <a:rPr lang="en-US" sz="900" dirty="0">
                <a:latin typeface="D-DIN" panose="020B0504030202030204" pitchFamily="34" charset="0"/>
              </a:rPr>
              <a:t> Project)</a:t>
            </a:r>
          </a:p>
          <a:p>
            <a:pPr marL="171450" lvl="0" indent="-171450">
              <a:spcBef>
                <a:spcPts val="200"/>
              </a:spcBef>
              <a:buFont typeface="+mj-lt"/>
              <a:buAutoNum type="arabicPeriod" startAt="11"/>
              <a:defRPr/>
            </a:pPr>
            <a:r>
              <a:rPr lang="en-US" sz="900" dirty="0">
                <a:latin typeface="D-DIN" panose="020B0504030202030204" pitchFamily="34" charset="0"/>
              </a:rPr>
              <a:t>Amata City Rayong I.E.</a:t>
            </a:r>
          </a:p>
          <a:p>
            <a:pPr marL="171450" lvl="0" indent="-171450">
              <a:spcBef>
                <a:spcPts val="200"/>
              </a:spcBef>
              <a:buFont typeface="+mj-lt"/>
              <a:buAutoNum type="arabicPeriod" startAt="11"/>
              <a:defRPr/>
            </a:pPr>
            <a:r>
              <a:rPr lang="en-US" sz="900" dirty="0" err="1">
                <a:latin typeface="D-DIN" panose="020B0504030202030204" pitchFamily="34" charset="0"/>
              </a:rPr>
              <a:t>Pinthong</a:t>
            </a:r>
            <a:r>
              <a:rPr lang="en-US" sz="900" dirty="0">
                <a:latin typeface="D-DIN" panose="020B0504030202030204" pitchFamily="34" charset="0"/>
              </a:rPr>
              <a:t> Industrial Estate</a:t>
            </a:r>
          </a:p>
          <a:p>
            <a:pPr marL="171450" lvl="0" indent="-171450">
              <a:spcBef>
                <a:spcPts val="200"/>
              </a:spcBef>
              <a:buFont typeface="+mj-lt"/>
              <a:buAutoNum type="arabicPeriod" startAt="11"/>
              <a:defRPr/>
            </a:pPr>
            <a:r>
              <a:rPr lang="en-US" sz="900" dirty="0" err="1">
                <a:latin typeface="D-DIN" panose="020B0504030202030204" pitchFamily="34" charset="0"/>
              </a:rPr>
              <a:t>Pinthong</a:t>
            </a:r>
            <a:r>
              <a:rPr lang="en-US" sz="900" dirty="0">
                <a:latin typeface="D-DIN" panose="020B0504030202030204" pitchFamily="34" charset="0"/>
              </a:rPr>
              <a:t> Industrial Estate (Laem Chabang)</a:t>
            </a:r>
          </a:p>
          <a:p>
            <a:pPr marL="171450" lvl="0" indent="-171450">
              <a:spcBef>
                <a:spcPts val="200"/>
              </a:spcBef>
              <a:buFont typeface="+mj-lt"/>
              <a:buAutoNum type="arabicPeriod" startAt="11"/>
              <a:defRPr/>
            </a:pPr>
            <a:r>
              <a:rPr lang="en-US" sz="900" dirty="0" err="1">
                <a:latin typeface="D-DIN" panose="020B0504030202030204" pitchFamily="34" charset="0"/>
              </a:rPr>
              <a:t>Pinthong</a:t>
            </a:r>
            <a:r>
              <a:rPr lang="en-US" sz="900" dirty="0">
                <a:latin typeface="D-DIN" panose="020B0504030202030204" pitchFamily="34" charset="0"/>
              </a:rPr>
              <a:t> Industrial Estate (3</a:t>
            </a:r>
            <a:r>
              <a:rPr lang="en-US" sz="900" baseline="30000" dirty="0">
                <a:latin typeface="D-DIN" panose="020B0504030202030204" pitchFamily="34" charset="0"/>
              </a:rPr>
              <a:t>rd</a:t>
            </a:r>
            <a:r>
              <a:rPr lang="en-US" sz="900" dirty="0">
                <a:latin typeface="D-DIN" panose="020B0504030202030204" pitchFamily="34" charset="0"/>
              </a:rPr>
              <a:t> Project)</a:t>
            </a:r>
          </a:p>
          <a:p>
            <a:pPr marL="171450" lvl="0" indent="-171450">
              <a:spcBef>
                <a:spcPts val="200"/>
              </a:spcBef>
              <a:buFont typeface="+mj-lt"/>
              <a:buAutoNum type="arabicPeriod" startAt="11"/>
              <a:defRPr/>
            </a:pPr>
            <a:r>
              <a:rPr lang="en-US" sz="900" dirty="0" err="1">
                <a:latin typeface="D-DIN" panose="020B0504030202030204" pitchFamily="34" charset="0"/>
              </a:rPr>
              <a:t>Pinthong</a:t>
            </a:r>
            <a:r>
              <a:rPr lang="en-US" sz="900" dirty="0">
                <a:latin typeface="D-DIN" panose="020B0504030202030204" pitchFamily="34" charset="0"/>
              </a:rPr>
              <a:t> Industrial Estate (4</a:t>
            </a:r>
            <a:r>
              <a:rPr lang="en-US" sz="900" baseline="30000" dirty="0">
                <a:latin typeface="D-DIN" panose="020B0504030202030204" pitchFamily="34" charset="0"/>
              </a:rPr>
              <a:t>th</a:t>
            </a:r>
            <a:r>
              <a:rPr lang="en-US" sz="900" dirty="0">
                <a:latin typeface="D-DIN" panose="020B0504030202030204" pitchFamily="34" charset="0"/>
              </a:rPr>
              <a:t> Project)</a:t>
            </a:r>
          </a:p>
          <a:p>
            <a:pPr marL="171450" lvl="0" indent="-171450">
              <a:spcBef>
                <a:spcPts val="200"/>
              </a:spcBef>
              <a:buFont typeface="+mj-lt"/>
              <a:buAutoNum type="arabicPeriod" startAt="11"/>
              <a:defRPr/>
            </a:pPr>
            <a:r>
              <a:rPr lang="en-US" sz="900" dirty="0" err="1">
                <a:latin typeface="D-DIN" panose="020B0504030202030204" pitchFamily="34" charset="0"/>
              </a:rPr>
              <a:t>Pinthong</a:t>
            </a:r>
            <a:r>
              <a:rPr lang="en-US" sz="900" dirty="0">
                <a:latin typeface="D-DIN" panose="020B0504030202030204" pitchFamily="34" charset="0"/>
              </a:rPr>
              <a:t> Industrial Estate (5</a:t>
            </a:r>
            <a:r>
              <a:rPr lang="en-US" sz="900" baseline="30000" dirty="0">
                <a:latin typeface="D-DIN" panose="020B0504030202030204" pitchFamily="34" charset="0"/>
              </a:rPr>
              <a:t>th</a:t>
            </a:r>
            <a:r>
              <a:rPr lang="en-US" sz="900" dirty="0">
                <a:latin typeface="D-DIN" panose="020B0504030202030204" pitchFamily="34" charset="0"/>
              </a:rPr>
              <a:t> Project)</a:t>
            </a:r>
          </a:p>
          <a:p>
            <a:pPr marL="171450" lvl="0" indent="-171450">
              <a:spcBef>
                <a:spcPts val="200"/>
              </a:spcBef>
              <a:buFont typeface="+mj-lt"/>
              <a:buAutoNum type="arabicPeriod" startAt="11"/>
              <a:defRPr/>
            </a:pPr>
            <a:r>
              <a:rPr lang="en-US" sz="900" dirty="0">
                <a:latin typeface="D-DIN" panose="020B0504030202030204" pitchFamily="34" charset="0"/>
              </a:rPr>
              <a:t>TFD I.E. (2</a:t>
            </a:r>
            <a:r>
              <a:rPr lang="en-US" sz="900" baseline="30000" dirty="0">
                <a:latin typeface="D-DIN" panose="020B0504030202030204" pitchFamily="34" charset="0"/>
              </a:rPr>
              <a:t>nd</a:t>
            </a:r>
            <a:r>
              <a:rPr lang="en-US" sz="900" dirty="0">
                <a:latin typeface="D-DIN" panose="020B0504030202030204" pitchFamily="34" charset="0"/>
              </a:rPr>
              <a:t> Project)</a:t>
            </a:r>
          </a:p>
          <a:p>
            <a:pPr marL="171450" lvl="0" indent="-171450">
              <a:spcBef>
                <a:spcPts val="200"/>
              </a:spcBef>
              <a:buFont typeface="+mj-lt"/>
              <a:buAutoNum type="arabicPeriod" startAt="11"/>
              <a:defRPr/>
            </a:pPr>
            <a:r>
              <a:rPr lang="en-US" sz="900" dirty="0">
                <a:latin typeface="D-DIN" panose="020B0504030202030204" pitchFamily="34" charset="0"/>
              </a:rPr>
              <a:t>Yamato Industries I.E.</a:t>
            </a:r>
          </a:p>
          <a:p>
            <a:pPr marL="171450" lvl="0" indent="-171450">
              <a:spcBef>
                <a:spcPts val="200"/>
              </a:spcBef>
              <a:buFont typeface="+mj-lt"/>
              <a:buAutoNum type="arabicPeriod" startAt="11"/>
              <a:defRPr/>
            </a:pPr>
            <a:r>
              <a:rPr lang="en-US" sz="900" dirty="0">
                <a:latin typeface="D-DIN" panose="020B0504030202030204" pitchFamily="34" charset="0"/>
              </a:rPr>
              <a:t>Smart Park I.E.</a:t>
            </a:r>
            <a:endParaRPr kumimoji="0" lang="en-US" sz="900" b="0" i="0" u="none" strike="noStrike" kern="1200" cap="none" spc="0" normalizeH="0" baseline="0" noProof="0" dirty="0">
              <a:ln>
                <a:noFill/>
              </a:ln>
              <a:effectLst/>
              <a:uLnTx/>
              <a:uFillTx/>
              <a:latin typeface="D-DIN" panose="020B0504030202030204" pitchFamily="34" charset="0"/>
            </a:endParaRPr>
          </a:p>
        </p:txBody>
      </p:sp>
      <p:sp>
        <p:nvSpPr>
          <p:cNvPr id="160" name="Oval 159">
            <a:extLst>
              <a:ext uri="{FF2B5EF4-FFF2-40B4-BE49-F238E27FC236}">
                <a16:creationId xmlns:a16="http://schemas.microsoft.com/office/drawing/2014/main" id="{0735B60A-CDBE-4F3E-93AF-63F2F6032D01}"/>
              </a:ext>
            </a:extLst>
          </p:cNvPr>
          <p:cNvSpPr/>
          <p:nvPr/>
        </p:nvSpPr>
        <p:spPr>
          <a:xfrm>
            <a:off x="1245944" y="4184806"/>
            <a:ext cx="182880" cy="182880"/>
          </a:xfrm>
          <a:prstGeom prst="ellipse">
            <a:avLst/>
          </a:prstGeom>
          <a:solidFill>
            <a:srgbClr val="C3E5D9"/>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tx1"/>
                </a:solidFill>
                <a:latin typeface="D-DIN" panose="020B0504030202030204" pitchFamily="34" charset="0"/>
              </a:rPr>
              <a:t>A</a:t>
            </a:r>
          </a:p>
        </p:txBody>
      </p:sp>
      <p:sp>
        <p:nvSpPr>
          <p:cNvPr id="161" name="Oval 160">
            <a:extLst>
              <a:ext uri="{FF2B5EF4-FFF2-40B4-BE49-F238E27FC236}">
                <a16:creationId xmlns:a16="http://schemas.microsoft.com/office/drawing/2014/main" id="{50372B5D-A850-46AE-9932-712C1C10D297}"/>
              </a:ext>
            </a:extLst>
          </p:cNvPr>
          <p:cNvSpPr/>
          <p:nvPr/>
        </p:nvSpPr>
        <p:spPr>
          <a:xfrm>
            <a:off x="1100518" y="4385255"/>
            <a:ext cx="182880" cy="182880"/>
          </a:xfrm>
          <a:prstGeom prst="ellipse">
            <a:avLst/>
          </a:prstGeom>
          <a:solidFill>
            <a:srgbClr val="C3E5D9"/>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685800"/>
            <a:r>
              <a:rPr lang="en-US" sz="800" spc="-30" dirty="0">
                <a:solidFill>
                  <a:schemeClr val="tx1"/>
                </a:solidFill>
                <a:latin typeface="D-DIN" panose="020B0504030202030204" pitchFamily="34" charset="0"/>
              </a:rPr>
              <a:t>B</a:t>
            </a:r>
          </a:p>
        </p:txBody>
      </p:sp>
    </p:spTree>
    <p:extLst>
      <p:ext uri="{BB962C8B-B14F-4D97-AF65-F5344CB8AC3E}">
        <p14:creationId xmlns:p14="http://schemas.microsoft.com/office/powerpoint/2010/main" val="356905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Oval 105">
            <a:extLst>
              <a:ext uri="{FF2B5EF4-FFF2-40B4-BE49-F238E27FC236}">
                <a16:creationId xmlns:a16="http://schemas.microsoft.com/office/drawing/2014/main" id="{1DD40D3F-2E28-47CF-87CD-106FBCBB284E}"/>
              </a:ext>
            </a:extLst>
          </p:cNvPr>
          <p:cNvSpPr/>
          <p:nvPr/>
        </p:nvSpPr>
        <p:spPr>
          <a:xfrm>
            <a:off x="4714873" y="7183178"/>
            <a:ext cx="1463040" cy="1463040"/>
          </a:xfrm>
          <a:prstGeom prst="ellipse">
            <a:avLst/>
          </a:prstGeom>
          <a:solidFill>
            <a:schemeClr val="bg1"/>
          </a:solidFill>
          <a:ln w="12700">
            <a:solidFill>
              <a:srgbClr val="587086"/>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40" name="Oval 39">
            <a:extLst>
              <a:ext uri="{FF2B5EF4-FFF2-40B4-BE49-F238E27FC236}">
                <a16:creationId xmlns:a16="http://schemas.microsoft.com/office/drawing/2014/main" id="{512CA5E7-B1F7-410F-B41E-E169FCA568AB}"/>
              </a:ext>
            </a:extLst>
          </p:cNvPr>
          <p:cNvSpPr/>
          <p:nvPr/>
        </p:nvSpPr>
        <p:spPr>
          <a:xfrm>
            <a:off x="4795236" y="7256768"/>
            <a:ext cx="360243" cy="360243"/>
          </a:xfrm>
          <a:prstGeom prst="ellipse">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108" name="Oval 107">
            <a:extLst>
              <a:ext uri="{FF2B5EF4-FFF2-40B4-BE49-F238E27FC236}">
                <a16:creationId xmlns:a16="http://schemas.microsoft.com/office/drawing/2014/main" id="{A5958FF0-9475-4FD8-A5C6-ABEA2DF79320}"/>
              </a:ext>
            </a:extLst>
          </p:cNvPr>
          <p:cNvSpPr/>
          <p:nvPr/>
        </p:nvSpPr>
        <p:spPr>
          <a:xfrm>
            <a:off x="5789991" y="7256768"/>
            <a:ext cx="360243" cy="360243"/>
          </a:xfrm>
          <a:prstGeom prst="ellipse">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109" name="Oval 108">
            <a:extLst>
              <a:ext uri="{FF2B5EF4-FFF2-40B4-BE49-F238E27FC236}">
                <a16:creationId xmlns:a16="http://schemas.microsoft.com/office/drawing/2014/main" id="{6B903ECE-C4BD-4B91-BAC2-890A3D6049DF}"/>
              </a:ext>
            </a:extLst>
          </p:cNvPr>
          <p:cNvSpPr/>
          <p:nvPr/>
        </p:nvSpPr>
        <p:spPr>
          <a:xfrm>
            <a:off x="4795236" y="8264818"/>
            <a:ext cx="360243" cy="360243"/>
          </a:xfrm>
          <a:prstGeom prst="ellipse">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110" name="Oval 109">
            <a:extLst>
              <a:ext uri="{FF2B5EF4-FFF2-40B4-BE49-F238E27FC236}">
                <a16:creationId xmlns:a16="http://schemas.microsoft.com/office/drawing/2014/main" id="{E921A093-8FC2-4126-90AC-816502A424F6}"/>
              </a:ext>
            </a:extLst>
          </p:cNvPr>
          <p:cNvSpPr/>
          <p:nvPr/>
        </p:nvSpPr>
        <p:spPr>
          <a:xfrm>
            <a:off x="5789991" y="8264818"/>
            <a:ext cx="360243" cy="360243"/>
          </a:xfrm>
          <a:prstGeom prst="ellipse">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111" name="Oval 110">
            <a:extLst>
              <a:ext uri="{FF2B5EF4-FFF2-40B4-BE49-F238E27FC236}">
                <a16:creationId xmlns:a16="http://schemas.microsoft.com/office/drawing/2014/main" id="{7AE54DBF-CB9E-4244-A8DB-EF96EDAE42F4}"/>
              </a:ext>
            </a:extLst>
          </p:cNvPr>
          <p:cNvSpPr/>
          <p:nvPr/>
        </p:nvSpPr>
        <p:spPr>
          <a:xfrm>
            <a:off x="6035438" y="7731702"/>
            <a:ext cx="360243" cy="360243"/>
          </a:xfrm>
          <a:prstGeom prst="ellipse">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112" name="Oval 111">
            <a:extLst>
              <a:ext uri="{FF2B5EF4-FFF2-40B4-BE49-F238E27FC236}">
                <a16:creationId xmlns:a16="http://schemas.microsoft.com/office/drawing/2014/main" id="{88FB2383-7A4E-42BB-AD61-919638A89150}"/>
              </a:ext>
            </a:extLst>
          </p:cNvPr>
          <p:cNvSpPr/>
          <p:nvPr/>
        </p:nvSpPr>
        <p:spPr>
          <a:xfrm>
            <a:off x="4556719" y="7731702"/>
            <a:ext cx="360243" cy="360243"/>
          </a:xfrm>
          <a:prstGeom prst="ellipse">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53" name="Rectangle 52">
            <a:extLst>
              <a:ext uri="{FF2B5EF4-FFF2-40B4-BE49-F238E27FC236}">
                <a16:creationId xmlns:a16="http://schemas.microsoft.com/office/drawing/2014/main" id="{1CD2EC35-DF1D-4B01-95B2-AAB94B5CC10F}"/>
              </a:ext>
            </a:extLst>
          </p:cNvPr>
          <p:cNvSpPr/>
          <p:nvPr/>
        </p:nvSpPr>
        <p:spPr>
          <a:xfrm>
            <a:off x="278179" y="5956164"/>
            <a:ext cx="950774"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7416D"/>
                </a:solidFill>
                <a:effectLst/>
                <a:uLnTx/>
                <a:uFillTx/>
                <a:latin typeface="D-DIN" panose="020B0504030202030204" pitchFamily="34" charset="0"/>
              </a:rPr>
              <a:t>Cancer Precision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7416D"/>
                </a:solidFill>
                <a:effectLst/>
                <a:uLnTx/>
                <a:uFillTx/>
                <a:latin typeface="D-DIN" panose="020B0504030202030204" pitchFamily="34" charset="0"/>
              </a:rPr>
              <a:t>Medicine</a:t>
            </a:r>
          </a:p>
        </p:txBody>
      </p:sp>
      <p:pic>
        <p:nvPicPr>
          <p:cNvPr id="1048" name="Graphic 1047">
            <a:extLst>
              <a:ext uri="{FF2B5EF4-FFF2-40B4-BE49-F238E27FC236}">
                <a16:creationId xmlns:a16="http://schemas.microsoft.com/office/drawing/2014/main" id="{2521C4E4-5154-4246-BDC7-856E1DD38B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604" y="5546086"/>
            <a:ext cx="358624" cy="358624"/>
          </a:xfrm>
          <a:prstGeom prst="rect">
            <a:avLst/>
          </a:prstGeom>
        </p:spPr>
      </p:pic>
      <p:sp>
        <p:nvSpPr>
          <p:cNvPr id="54" name="Rectangle 53">
            <a:extLst>
              <a:ext uri="{FF2B5EF4-FFF2-40B4-BE49-F238E27FC236}">
                <a16:creationId xmlns:a16="http://schemas.microsoft.com/office/drawing/2014/main" id="{3266E1EF-2770-4DC8-9CB5-8CFB9138AAEB}"/>
              </a:ext>
            </a:extLst>
          </p:cNvPr>
          <p:cNvSpPr/>
          <p:nvPr/>
        </p:nvSpPr>
        <p:spPr>
          <a:xfrm>
            <a:off x="6302536" y="5950255"/>
            <a:ext cx="80020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7416D"/>
                </a:solidFill>
                <a:effectLst/>
                <a:uLnTx/>
                <a:uFillTx/>
                <a:latin typeface="D-DIN" panose="020B0504030202030204" pitchFamily="34" charset="0"/>
              </a:rPr>
              <a:t>Precision Health</a:t>
            </a:r>
          </a:p>
        </p:txBody>
      </p:sp>
      <p:pic>
        <p:nvPicPr>
          <p:cNvPr id="1052" name="Graphic 1051">
            <a:extLst>
              <a:ext uri="{FF2B5EF4-FFF2-40B4-BE49-F238E27FC236}">
                <a16:creationId xmlns:a16="http://schemas.microsoft.com/office/drawing/2014/main" id="{17C9CC68-1C8C-44E9-849C-C02D47B4B4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1042" y="5544458"/>
            <a:ext cx="361478" cy="361478"/>
          </a:xfrm>
          <a:prstGeom prst="rect">
            <a:avLst/>
          </a:prstGeom>
        </p:spPr>
      </p:pic>
      <p:sp>
        <p:nvSpPr>
          <p:cNvPr id="81" name="Rectangle 80">
            <a:extLst>
              <a:ext uri="{FF2B5EF4-FFF2-40B4-BE49-F238E27FC236}">
                <a16:creationId xmlns:a16="http://schemas.microsoft.com/office/drawing/2014/main" id="{4BB79B68-8EDF-422C-93D8-5E5FE988426E}"/>
              </a:ext>
            </a:extLst>
          </p:cNvPr>
          <p:cNvSpPr/>
          <p:nvPr/>
        </p:nvSpPr>
        <p:spPr>
          <a:xfrm>
            <a:off x="5096588" y="5942204"/>
            <a:ext cx="1225420"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7416D"/>
                </a:solidFill>
                <a:effectLst/>
                <a:uLnTx/>
                <a:uFillTx/>
                <a:latin typeface="D-DIN" panose="020B0504030202030204" pitchFamily="34" charset="0"/>
              </a:rPr>
              <a:t>Pharmacogenomics for Rational Drug Use (RDU)</a:t>
            </a:r>
          </a:p>
        </p:txBody>
      </p:sp>
      <p:pic>
        <p:nvPicPr>
          <p:cNvPr id="1054" name="Graphic 1053">
            <a:extLst>
              <a:ext uri="{FF2B5EF4-FFF2-40B4-BE49-F238E27FC236}">
                <a16:creationId xmlns:a16="http://schemas.microsoft.com/office/drawing/2014/main" id="{D410F9F3-25E7-42CF-8DD9-E2EB156DE7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28559" y="5544458"/>
            <a:ext cx="361478" cy="361478"/>
          </a:xfrm>
          <a:prstGeom prst="rect">
            <a:avLst/>
          </a:prstGeom>
        </p:spPr>
      </p:pic>
      <p:sp>
        <p:nvSpPr>
          <p:cNvPr id="80" name="Rectangle 79">
            <a:extLst>
              <a:ext uri="{FF2B5EF4-FFF2-40B4-BE49-F238E27FC236}">
                <a16:creationId xmlns:a16="http://schemas.microsoft.com/office/drawing/2014/main" id="{E0606795-0BAF-4E3B-B3CD-83AC66EAA15D}"/>
              </a:ext>
            </a:extLst>
          </p:cNvPr>
          <p:cNvSpPr/>
          <p:nvPr/>
        </p:nvSpPr>
        <p:spPr>
          <a:xfrm>
            <a:off x="4187401" y="5955530"/>
            <a:ext cx="104148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7416D"/>
                </a:solidFill>
                <a:effectLst/>
                <a:uLnTx/>
                <a:uFillTx/>
                <a:latin typeface="D-DIN" panose="020B0504030202030204" pitchFamily="34" charset="0"/>
              </a:rPr>
              <a:t>Newborn Screening</a:t>
            </a:r>
          </a:p>
        </p:txBody>
      </p:sp>
      <p:pic>
        <p:nvPicPr>
          <p:cNvPr id="1056" name="Graphic 1055">
            <a:extLst>
              <a:ext uri="{FF2B5EF4-FFF2-40B4-BE49-F238E27FC236}">
                <a16:creationId xmlns:a16="http://schemas.microsoft.com/office/drawing/2014/main" id="{939B7A41-E401-472F-9092-553A2F09A2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27406" y="5544458"/>
            <a:ext cx="361478" cy="361478"/>
          </a:xfrm>
          <a:prstGeom prst="rect">
            <a:avLst/>
          </a:prstGeom>
        </p:spPr>
      </p:pic>
      <p:sp>
        <p:nvSpPr>
          <p:cNvPr id="79" name="Rectangle 78">
            <a:extLst>
              <a:ext uri="{FF2B5EF4-FFF2-40B4-BE49-F238E27FC236}">
                <a16:creationId xmlns:a16="http://schemas.microsoft.com/office/drawing/2014/main" id="{CA453591-74C8-4DF5-8880-03DC0B40EDC5}"/>
              </a:ext>
            </a:extLst>
          </p:cNvPr>
          <p:cNvSpPr/>
          <p:nvPr/>
        </p:nvSpPr>
        <p:spPr>
          <a:xfrm>
            <a:off x="3215764" y="5937985"/>
            <a:ext cx="1041488"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7416D"/>
                </a:solidFill>
                <a:effectLst/>
                <a:uLnTx/>
                <a:uFillTx/>
                <a:latin typeface="D-DIN" panose="020B0504030202030204" pitchFamily="34" charset="0"/>
              </a:rPr>
              <a:t>Non-Invasive Prenatal Testing (NIPT)</a:t>
            </a:r>
          </a:p>
        </p:txBody>
      </p:sp>
      <p:pic>
        <p:nvPicPr>
          <p:cNvPr id="1058" name="Graphic 1057">
            <a:extLst>
              <a:ext uri="{FF2B5EF4-FFF2-40B4-BE49-F238E27FC236}">
                <a16:creationId xmlns:a16="http://schemas.microsoft.com/office/drawing/2014/main" id="{1331C5BE-B201-4A73-A621-6670B82CA3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43595" y="5544458"/>
            <a:ext cx="361478" cy="361478"/>
          </a:xfrm>
          <a:prstGeom prst="rect">
            <a:avLst/>
          </a:prstGeom>
        </p:spPr>
      </p:pic>
      <p:sp>
        <p:nvSpPr>
          <p:cNvPr id="78" name="Rectangle 77">
            <a:extLst>
              <a:ext uri="{FF2B5EF4-FFF2-40B4-BE49-F238E27FC236}">
                <a16:creationId xmlns:a16="http://schemas.microsoft.com/office/drawing/2014/main" id="{E4D14493-626F-407A-A5BD-2A69651E3690}"/>
              </a:ext>
            </a:extLst>
          </p:cNvPr>
          <p:cNvSpPr/>
          <p:nvPr/>
        </p:nvSpPr>
        <p:spPr>
          <a:xfrm>
            <a:off x="2115353" y="5937985"/>
            <a:ext cx="1135957"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7416D"/>
                </a:solidFill>
                <a:effectLst/>
                <a:uLnTx/>
                <a:uFillTx/>
                <a:latin typeface="D-DIN" panose="020B0504030202030204" pitchFamily="34" charset="0"/>
              </a:rPr>
              <a:t>Non-Communicable Diseases</a:t>
            </a:r>
          </a:p>
        </p:txBody>
      </p:sp>
      <p:pic>
        <p:nvPicPr>
          <p:cNvPr id="1060" name="Graphic 1059">
            <a:extLst>
              <a:ext uri="{FF2B5EF4-FFF2-40B4-BE49-F238E27FC236}">
                <a16:creationId xmlns:a16="http://schemas.microsoft.com/office/drawing/2014/main" id="{ED613BA2-51D4-4C6B-BEE2-87F7CFDAEC6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51113" y="5544458"/>
            <a:ext cx="361478" cy="361478"/>
          </a:xfrm>
          <a:prstGeom prst="rect">
            <a:avLst/>
          </a:prstGeom>
        </p:spPr>
      </p:pic>
      <p:sp>
        <p:nvSpPr>
          <p:cNvPr id="77" name="Rectangle 76">
            <a:extLst>
              <a:ext uri="{FF2B5EF4-FFF2-40B4-BE49-F238E27FC236}">
                <a16:creationId xmlns:a16="http://schemas.microsoft.com/office/drawing/2014/main" id="{31BFE7A2-D6EF-4914-886E-31E1077A1FE9}"/>
              </a:ext>
            </a:extLst>
          </p:cNvPr>
          <p:cNvSpPr/>
          <p:nvPr/>
        </p:nvSpPr>
        <p:spPr>
          <a:xfrm>
            <a:off x="1202221" y="5937985"/>
            <a:ext cx="1048875"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7416D"/>
                </a:solidFill>
                <a:effectLst/>
                <a:uLnTx/>
                <a:uFillTx/>
                <a:latin typeface="D-DIN" panose="020B0504030202030204" pitchFamily="34" charset="0"/>
              </a:rPr>
              <a:t>Rare and Undiagnosed Diseases</a:t>
            </a:r>
          </a:p>
        </p:txBody>
      </p:sp>
      <p:pic>
        <p:nvPicPr>
          <p:cNvPr id="1062" name="Graphic 1061">
            <a:extLst>
              <a:ext uri="{FF2B5EF4-FFF2-40B4-BE49-F238E27FC236}">
                <a16:creationId xmlns:a16="http://schemas.microsoft.com/office/drawing/2014/main" id="{DC784519-8329-49EC-A318-6D43F07E5D9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58631" y="5544458"/>
            <a:ext cx="361478" cy="361478"/>
          </a:xfrm>
          <a:prstGeom prst="rect">
            <a:avLst/>
          </a:prstGeom>
        </p:spPr>
      </p:pic>
      <p:sp>
        <p:nvSpPr>
          <p:cNvPr id="96" name="TextBox 95">
            <a:extLst>
              <a:ext uri="{FF2B5EF4-FFF2-40B4-BE49-F238E27FC236}">
                <a16:creationId xmlns:a16="http://schemas.microsoft.com/office/drawing/2014/main" id="{6157AA28-1DCE-4530-9A59-B347ED1F4A6B}"/>
              </a:ext>
            </a:extLst>
          </p:cNvPr>
          <p:cNvSpPr txBox="1"/>
          <p:nvPr/>
        </p:nvSpPr>
        <p:spPr>
          <a:xfrm>
            <a:off x="415758" y="5053877"/>
            <a:ext cx="6710255" cy="400110"/>
          </a:xfrm>
          <a:prstGeom prst="rect">
            <a:avLst/>
          </a:prstGeom>
          <a:noFill/>
        </p:spPr>
        <p:txBody>
          <a:bodyPr wrap="square" rtlCol="0">
            <a:spAutoFit/>
          </a:bodyPr>
          <a:lstStyle/>
          <a:p>
            <a:pPr marL="114300" indent="-114300">
              <a:buFont typeface="Arial" panose="020B0604020202020204" pitchFamily="34" charset="0"/>
              <a:buChar char="•"/>
            </a:pPr>
            <a:r>
              <a:rPr lang="en-US" sz="1000" dirty="0">
                <a:latin typeface="D-DIN" panose="020B0504030202030204" pitchFamily="34" charset="0"/>
              </a:rPr>
              <a:t>Genomics Thailand is led by Thailand National Institute of Health, Department of Medical Sciences, Ministry of Public Health with 7 Focus Areas: </a:t>
            </a:r>
          </a:p>
        </p:txBody>
      </p:sp>
      <p:sp>
        <p:nvSpPr>
          <p:cNvPr id="135" name="Rectangle: Rounded Corners 134">
            <a:extLst>
              <a:ext uri="{FF2B5EF4-FFF2-40B4-BE49-F238E27FC236}">
                <a16:creationId xmlns:a16="http://schemas.microsoft.com/office/drawing/2014/main" id="{8A8DC41A-83FA-4CB6-905B-1D54D64BD721}"/>
              </a:ext>
            </a:extLst>
          </p:cNvPr>
          <p:cNvSpPr/>
          <p:nvPr/>
        </p:nvSpPr>
        <p:spPr>
          <a:xfrm>
            <a:off x="267938" y="257490"/>
            <a:ext cx="7026975" cy="280346"/>
          </a:xfrm>
          <a:prstGeom prst="roundRect">
            <a:avLst>
              <a:gd name="adj" fmla="val 0"/>
            </a:avLst>
          </a:prstGeom>
          <a:solidFill>
            <a:srgbClr val="587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solidFill>
                  <a:schemeClr val="bg1"/>
                </a:solidFill>
                <a:latin typeface="D-DIN" panose="020B0504030202030204" pitchFamily="34" charset="0"/>
              </a:rPr>
              <a:t>Innovation Ecosystem at </a:t>
            </a:r>
            <a:r>
              <a:rPr lang="en-US" sz="1400" b="1" dirty="0" err="1">
                <a:solidFill>
                  <a:schemeClr val="bg1"/>
                </a:solidFill>
                <a:latin typeface="D-DIN" panose="020B0504030202030204" pitchFamily="34" charset="0"/>
              </a:rPr>
              <a:t>EECi</a:t>
            </a:r>
            <a:endParaRPr lang="en-US" sz="1400" b="1" dirty="0">
              <a:solidFill>
                <a:schemeClr val="bg1"/>
              </a:solidFill>
              <a:latin typeface="D-DIN" panose="020B0504030202030204" pitchFamily="34" charset="0"/>
            </a:endParaRPr>
          </a:p>
        </p:txBody>
      </p:sp>
      <p:sp>
        <p:nvSpPr>
          <p:cNvPr id="125" name="Slide Number Placeholder 19">
            <a:extLst>
              <a:ext uri="{FF2B5EF4-FFF2-40B4-BE49-F238E27FC236}">
                <a16:creationId xmlns:a16="http://schemas.microsoft.com/office/drawing/2014/main" id="{A89B198E-EEF9-4C43-B75B-02F327E4EA3A}"/>
              </a:ext>
            </a:extLst>
          </p:cNvPr>
          <p:cNvSpPr>
            <a:spLocks noGrp="1"/>
          </p:cNvSpPr>
          <p:nvPr>
            <p:ph type="sldNum" sz="quarter" idx="10"/>
          </p:nvPr>
        </p:nvSpPr>
        <p:spPr>
          <a:xfrm>
            <a:off x="5582553" y="10302152"/>
            <a:ext cx="1827689" cy="356288"/>
          </a:xfrm>
        </p:spPr>
        <p:txBody>
          <a:bodyPr/>
          <a:lstStyle/>
          <a:p>
            <a:pPr>
              <a:defRPr/>
            </a:pPr>
            <a:r>
              <a:rPr lang="en-US" dirty="0">
                <a:solidFill>
                  <a:prstClr val="white">
                    <a:lumMod val="50000"/>
                  </a:prstClr>
                </a:solidFill>
              </a:rPr>
              <a:t>6</a:t>
            </a:r>
            <a:endParaRPr lang="en-US">
              <a:solidFill>
                <a:prstClr val="white">
                  <a:lumMod val="50000"/>
                </a:prstClr>
              </a:solidFill>
            </a:endParaRPr>
          </a:p>
        </p:txBody>
      </p:sp>
      <p:pic>
        <p:nvPicPr>
          <p:cNvPr id="1026" name="Picture 2" descr="EECi">
            <a:extLst>
              <a:ext uri="{FF2B5EF4-FFF2-40B4-BE49-F238E27FC236}">
                <a16:creationId xmlns:a16="http://schemas.microsoft.com/office/drawing/2014/main" id="{A6E54E1B-44B7-41EB-BD39-D8B8CA1CC5F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1420" y="777904"/>
            <a:ext cx="1213144" cy="446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3FCC72D-2E83-4076-87C7-DCD2865A3BE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0102" y="1322533"/>
            <a:ext cx="3430595" cy="25347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44AA829-BC7C-4BA9-8937-C1BBBAD31A74}"/>
              </a:ext>
            </a:extLst>
          </p:cNvPr>
          <p:cNvSpPr/>
          <p:nvPr/>
        </p:nvSpPr>
        <p:spPr>
          <a:xfrm>
            <a:off x="1842202" y="630294"/>
            <a:ext cx="5462020" cy="553998"/>
          </a:xfrm>
          <a:prstGeom prst="rect">
            <a:avLst/>
          </a:prstGeom>
        </p:spPr>
        <p:txBody>
          <a:bodyPr wrap="square">
            <a:spAutoFit/>
          </a:bodyPr>
          <a:lstStyle/>
          <a:p>
            <a:r>
              <a:rPr lang="en-US" sz="1000" b="1" dirty="0">
                <a:solidFill>
                  <a:srgbClr val="EB7E07"/>
                </a:solidFill>
                <a:latin typeface="D-DIN" panose="020B0504030202030204" pitchFamily="34" charset="0"/>
              </a:rPr>
              <a:t>The Eastern Economic Corridor of Innovation or </a:t>
            </a:r>
            <a:r>
              <a:rPr lang="en-US" sz="1000" b="1" dirty="0" err="1">
                <a:solidFill>
                  <a:srgbClr val="EB7E07"/>
                </a:solidFill>
                <a:latin typeface="D-DIN" panose="020B0504030202030204" pitchFamily="34" charset="0"/>
              </a:rPr>
              <a:t>EECi</a:t>
            </a:r>
            <a:r>
              <a:rPr lang="en-US" sz="1000" b="1" dirty="0">
                <a:solidFill>
                  <a:srgbClr val="EB7E07"/>
                </a:solidFill>
                <a:latin typeface="D-DIN" panose="020B0504030202030204" pitchFamily="34" charset="0"/>
              </a:rPr>
              <a:t> </a:t>
            </a:r>
            <a:r>
              <a:rPr lang="en-US" sz="1000" dirty="0">
                <a:latin typeface="D-DIN" panose="020B0504030202030204" pitchFamily="34" charset="0"/>
              </a:rPr>
              <a:t>is an innovation hub located in </a:t>
            </a:r>
            <a:r>
              <a:rPr lang="en-US" sz="1000" dirty="0" err="1">
                <a:latin typeface="D-DIN" panose="020B0504030202030204" pitchFamily="34" charset="0"/>
              </a:rPr>
              <a:t>Wangchan</a:t>
            </a:r>
            <a:r>
              <a:rPr lang="en-US" sz="1000" dirty="0">
                <a:latin typeface="D-DIN" panose="020B0504030202030204" pitchFamily="34" charset="0"/>
              </a:rPr>
              <a:t> District, Rayong Province, spearheaded by the National Science and Technology Development Agency (NSTDA) to support frontier industries in 6 focused areas:  </a:t>
            </a:r>
          </a:p>
        </p:txBody>
      </p:sp>
      <p:sp>
        <p:nvSpPr>
          <p:cNvPr id="6" name="Rectangle 5">
            <a:extLst>
              <a:ext uri="{FF2B5EF4-FFF2-40B4-BE49-F238E27FC236}">
                <a16:creationId xmlns:a16="http://schemas.microsoft.com/office/drawing/2014/main" id="{A58FE245-6BCA-4EBE-A112-EE359EEC4664}"/>
              </a:ext>
            </a:extLst>
          </p:cNvPr>
          <p:cNvSpPr/>
          <p:nvPr/>
        </p:nvSpPr>
        <p:spPr>
          <a:xfrm>
            <a:off x="3872154" y="1233469"/>
            <a:ext cx="3344040" cy="1015663"/>
          </a:xfrm>
          <a:prstGeom prst="rect">
            <a:avLst/>
          </a:prstGeom>
        </p:spPr>
        <p:txBody>
          <a:bodyPr wrap="square">
            <a:spAutoFit/>
          </a:bodyPr>
          <a:lstStyle/>
          <a:p>
            <a:r>
              <a:rPr lang="en-US" sz="1000" dirty="0">
                <a:solidFill>
                  <a:srgbClr val="F99847"/>
                </a:solidFill>
                <a:latin typeface="D-DIN" panose="020B0504030202030204" pitchFamily="34" charset="0"/>
              </a:rPr>
              <a:t>• </a:t>
            </a:r>
            <a:r>
              <a:rPr lang="en-US" sz="1000" b="1" dirty="0">
                <a:solidFill>
                  <a:srgbClr val="EB7E07"/>
                </a:solidFill>
                <a:latin typeface="D-DIN" panose="020B0504030202030204" pitchFamily="34" charset="0"/>
              </a:rPr>
              <a:t>Modern Agriculture and Biotechnology</a:t>
            </a:r>
          </a:p>
          <a:p>
            <a:r>
              <a:rPr lang="en-US" sz="1000" b="1" dirty="0">
                <a:solidFill>
                  <a:srgbClr val="EB7E07"/>
                </a:solidFill>
                <a:latin typeface="D-DIN" panose="020B0504030202030204" pitchFamily="34" charset="0"/>
              </a:rPr>
              <a:t>• Biofuels and Biochemicals </a:t>
            </a:r>
          </a:p>
          <a:p>
            <a:r>
              <a:rPr lang="en-US" sz="1000" b="1" dirty="0">
                <a:solidFill>
                  <a:srgbClr val="EB7E07"/>
                </a:solidFill>
                <a:latin typeface="D-DIN" panose="020B0504030202030204" pitchFamily="34" charset="0"/>
              </a:rPr>
              <a:t>• High Performance Battery and Modern Transports </a:t>
            </a:r>
          </a:p>
          <a:p>
            <a:r>
              <a:rPr lang="en-US" sz="1000" b="1" dirty="0">
                <a:solidFill>
                  <a:srgbClr val="EB7E07"/>
                </a:solidFill>
                <a:latin typeface="D-DIN" panose="020B0504030202030204" pitchFamily="34" charset="0"/>
              </a:rPr>
              <a:t>• Automation, Robotics and Smart Electronics </a:t>
            </a:r>
          </a:p>
          <a:p>
            <a:r>
              <a:rPr lang="en-US" sz="1000" b="1" dirty="0">
                <a:solidFill>
                  <a:srgbClr val="EB7E07"/>
                </a:solidFill>
                <a:latin typeface="D-DIN" panose="020B0504030202030204" pitchFamily="34" charset="0"/>
              </a:rPr>
              <a:t>• Aviation and Aerospace </a:t>
            </a:r>
          </a:p>
          <a:p>
            <a:r>
              <a:rPr lang="en-US" sz="1000" b="1" dirty="0">
                <a:solidFill>
                  <a:srgbClr val="EB7E07"/>
                </a:solidFill>
                <a:latin typeface="D-DIN" panose="020B0504030202030204" pitchFamily="34" charset="0"/>
              </a:rPr>
              <a:t>• Medical Devices</a:t>
            </a:r>
          </a:p>
        </p:txBody>
      </p:sp>
      <p:sp>
        <p:nvSpPr>
          <p:cNvPr id="8" name="Rectangle 7">
            <a:extLst>
              <a:ext uri="{FF2B5EF4-FFF2-40B4-BE49-F238E27FC236}">
                <a16:creationId xmlns:a16="http://schemas.microsoft.com/office/drawing/2014/main" id="{5C03E8A9-6EC8-40B2-BBB6-53B4001E2D36}"/>
              </a:ext>
            </a:extLst>
          </p:cNvPr>
          <p:cNvSpPr/>
          <p:nvPr/>
        </p:nvSpPr>
        <p:spPr>
          <a:xfrm>
            <a:off x="3780051" y="2319880"/>
            <a:ext cx="3466502" cy="1323439"/>
          </a:xfrm>
          <a:prstGeom prst="rect">
            <a:avLst/>
          </a:prstGeom>
        </p:spPr>
        <p:txBody>
          <a:bodyPr wrap="square">
            <a:spAutoFit/>
          </a:bodyPr>
          <a:lstStyle/>
          <a:p>
            <a:r>
              <a:rPr lang="en-US" sz="1000" dirty="0">
                <a:latin typeface="D-DIN" panose="020B0504030202030204" pitchFamily="34" charset="0"/>
              </a:rPr>
              <a:t>Within the Innovation Clusters such as BIOPOLIS, ARIPOLIS, SPACE INNOPOLIS and FOODINNOPOLIS, </a:t>
            </a:r>
            <a:r>
              <a:rPr lang="en-US" sz="1000" dirty="0" err="1">
                <a:latin typeface="D-DIN" panose="020B0504030202030204" pitchFamily="34" charset="0"/>
              </a:rPr>
              <a:t>EECi</a:t>
            </a:r>
            <a:r>
              <a:rPr lang="en-US" sz="1000" dirty="0">
                <a:latin typeface="D-DIN" panose="020B0504030202030204" pitchFamily="34" charset="0"/>
              </a:rPr>
              <a:t> work closely with research institutes, universities, international firms and government agencies, offer long-term leasehold land, common and scientific infrastructures, </a:t>
            </a:r>
            <a:r>
              <a:rPr lang="en-US" sz="1000" b="1" i="1" dirty="0">
                <a:latin typeface="D-DIN" panose="020B0504030202030204" pitchFamily="34" charset="0"/>
              </a:rPr>
              <a:t>3GeV Synchrotron light source facility </a:t>
            </a:r>
            <a:r>
              <a:rPr lang="en-US" sz="1000" dirty="0">
                <a:latin typeface="D-DIN" panose="020B0504030202030204" pitchFamily="34" charset="0"/>
              </a:rPr>
              <a:t>(4th generation) as well as investment privileges and incentives, regulatory sandbox and access to talent.</a:t>
            </a:r>
          </a:p>
        </p:txBody>
      </p:sp>
      <p:sp>
        <p:nvSpPr>
          <p:cNvPr id="71" name="Rectangle: Rounded Corners 70">
            <a:extLst>
              <a:ext uri="{FF2B5EF4-FFF2-40B4-BE49-F238E27FC236}">
                <a16:creationId xmlns:a16="http://schemas.microsoft.com/office/drawing/2014/main" id="{BE1E30E5-E910-4491-BD33-5FD3E1762110}"/>
              </a:ext>
            </a:extLst>
          </p:cNvPr>
          <p:cNvSpPr/>
          <p:nvPr/>
        </p:nvSpPr>
        <p:spPr>
          <a:xfrm>
            <a:off x="267938" y="6570064"/>
            <a:ext cx="7026975" cy="280346"/>
          </a:xfrm>
          <a:prstGeom prst="roundRect">
            <a:avLst>
              <a:gd name="adj" fmla="val 0"/>
            </a:avLst>
          </a:prstGeom>
          <a:solidFill>
            <a:srgbClr val="587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solidFill>
                  <a:schemeClr val="bg1"/>
                </a:solidFill>
                <a:latin typeface="D-DIN" panose="020B0504030202030204" pitchFamily="34" charset="0"/>
              </a:rPr>
              <a:t>Future of Connectivity with 5G</a:t>
            </a:r>
          </a:p>
        </p:txBody>
      </p:sp>
      <p:sp>
        <p:nvSpPr>
          <p:cNvPr id="72" name="Rectangle: Rounded Corners 71">
            <a:extLst>
              <a:ext uri="{FF2B5EF4-FFF2-40B4-BE49-F238E27FC236}">
                <a16:creationId xmlns:a16="http://schemas.microsoft.com/office/drawing/2014/main" id="{0CBD8767-2409-4486-95C5-D825C351C2AD}"/>
              </a:ext>
            </a:extLst>
          </p:cNvPr>
          <p:cNvSpPr/>
          <p:nvPr/>
        </p:nvSpPr>
        <p:spPr>
          <a:xfrm>
            <a:off x="267938" y="3947605"/>
            <a:ext cx="7026975" cy="280346"/>
          </a:xfrm>
          <a:prstGeom prst="roundRect">
            <a:avLst>
              <a:gd name="adj" fmla="val 0"/>
            </a:avLst>
          </a:prstGeom>
          <a:solidFill>
            <a:srgbClr val="587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solidFill>
                  <a:schemeClr val="bg1"/>
                </a:solidFill>
                <a:latin typeface="D-DIN" panose="020B0504030202030204" pitchFamily="34" charset="0"/>
              </a:rPr>
              <a:t>Local Genome Database from ‘Genomics Thailand’</a:t>
            </a:r>
          </a:p>
        </p:txBody>
      </p:sp>
      <p:sp>
        <p:nvSpPr>
          <p:cNvPr id="167" name="TextBox 166">
            <a:extLst>
              <a:ext uri="{FF2B5EF4-FFF2-40B4-BE49-F238E27FC236}">
                <a16:creationId xmlns:a16="http://schemas.microsoft.com/office/drawing/2014/main" id="{2C5E9C85-7C96-4132-8F33-2819BFFA3E74}"/>
              </a:ext>
            </a:extLst>
          </p:cNvPr>
          <p:cNvSpPr txBox="1"/>
          <p:nvPr/>
        </p:nvSpPr>
        <p:spPr>
          <a:xfrm>
            <a:off x="415758" y="4293780"/>
            <a:ext cx="6710255" cy="707886"/>
          </a:xfrm>
          <a:prstGeom prst="rect">
            <a:avLst/>
          </a:prstGeom>
          <a:noFill/>
        </p:spPr>
        <p:txBody>
          <a:bodyPr wrap="square" rtlCol="0">
            <a:spAutoFit/>
          </a:bodyPr>
          <a:lstStyle/>
          <a:p>
            <a:pPr marL="114300" indent="-114300">
              <a:buFont typeface="Arial" panose="020B0604020202020204" pitchFamily="34" charset="0"/>
              <a:buChar char="•"/>
            </a:pPr>
            <a:r>
              <a:rPr lang="en-US" sz="1000" dirty="0">
                <a:latin typeface="D-DIN" panose="020B0504030202030204" pitchFamily="34" charset="0"/>
              </a:rPr>
              <a:t>Genomics Thailand is a </a:t>
            </a:r>
            <a:r>
              <a:rPr lang="en-US" sz="1000" b="1" dirty="0">
                <a:solidFill>
                  <a:srgbClr val="EB7E07"/>
                </a:solidFill>
                <a:latin typeface="D-DIN" panose="020B0504030202030204" pitchFamily="34" charset="0"/>
              </a:rPr>
              <a:t>collaborative human genome research network in Thailand </a:t>
            </a:r>
            <a:r>
              <a:rPr lang="en-US" sz="1000" dirty="0">
                <a:latin typeface="D-DIN" panose="020B0504030202030204" pitchFamily="34" charset="0"/>
              </a:rPr>
              <a:t>located at Burapha University, Chonburi Province. To help accelerate the genomics research and drug discovery process, Genomics Thailand plans to develop </a:t>
            </a:r>
            <a:r>
              <a:rPr lang="en-US" sz="1000" b="1" dirty="0">
                <a:solidFill>
                  <a:srgbClr val="EB7E07"/>
                </a:solidFill>
                <a:latin typeface="D-DIN" panose="020B0504030202030204" pitchFamily="34" charset="0"/>
              </a:rPr>
              <a:t>a genome library of at least 50,000 Whole Genome Sequencing Cases in Thailand </a:t>
            </a:r>
            <a:r>
              <a:rPr lang="en-US" sz="1000" dirty="0">
                <a:latin typeface="D-DIN" panose="020B0504030202030204" pitchFamily="34" charset="0"/>
              </a:rPr>
              <a:t>to estimate genetic factors that influence susceptibility to specific diseases or traits among Thais.</a:t>
            </a:r>
          </a:p>
        </p:txBody>
      </p:sp>
      <p:sp>
        <p:nvSpPr>
          <p:cNvPr id="149" name="Rectangle 148">
            <a:extLst>
              <a:ext uri="{FF2B5EF4-FFF2-40B4-BE49-F238E27FC236}">
                <a16:creationId xmlns:a16="http://schemas.microsoft.com/office/drawing/2014/main" id="{5B78AEFD-6391-4B70-8173-E70E9EC8F901}"/>
              </a:ext>
            </a:extLst>
          </p:cNvPr>
          <p:cNvSpPr/>
          <p:nvPr/>
        </p:nvSpPr>
        <p:spPr>
          <a:xfrm>
            <a:off x="2127207" y="10421689"/>
            <a:ext cx="3305687" cy="200055"/>
          </a:xfrm>
          <a:prstGeom prst="rect">
            <a:avLst/>
          </a:prstGeom>
        </p:spPr>
        <p:txBody>
          <a:bodyPr wrap="square">
            <a:spAutoFit/>
          </a:bodyPr>
          <a:lstStyle/>
          <a:p>
            <a:r>
              <a:rPr lang="en-US" sz="700" dirty="0">
                <a:solidFill>
                  <a:schemeClr val="tx1">
                    <a:lumMod val="75000"/>
                    <a:lumOff val="25000"/>
                  </a:schemeClr>
                </a:solidFill>
                <a:latin typeface="D-DIN" panose="020B0504030202030204" pitchFamily="34" charset="0"/>
              </a:rPr>
              <a:t>Source: Office of The National Broadcasting and Telecommunications Commission</a:t>
            </a:r>
          </a:p>
        </p:txBody>
      </p:sp>
      <p:sp>
        <p:nvSpPr>
          <p:cNvPr id="12" name="TextBox 11">
            <a:extLst>
              <a:ext uri="{FF2B5EF4-FFF2-40B4-BE49-F238E27FC236}">
                <a16:creationId xmlns:a16="http://schemas.microsoft.com/office/drawing/2014/main" id="{9DA4EB70-3327-4F42-9E11-9957D3D41617}"/>
              </a:ext>
            </a:extLst>
          </p:cNvPr>
          <p:cNvSpPr txBox="1"/>
          <p:nvPr/>
        </p:nvSpPr>
        <p:spPr>
          <a:xfrm>
            <a:off x="429451" y="8978987"/>
            <a:ext cx="6865461" cy="1323439"/>
          </a:xfrm>
          <a:prstGeom prst="rect">
            <a:avLst/>
          </a:prstGeom>
          <a:noFill/>
          <a:ln>
            <a:noFill/>
            <a:prstDash val="sysDot"/>
            <a:extLst>
              <a:ext uri="{C807C97D-BFC1-408E-A445-0C87EB9F89A2}">
                <ask:lineSketchStyleProps xmlns:ask="http://schemas.microsoft.com/office/drawing/2018/sketchyshapes">
                  <ask:type>
                    <ask:lineSketchNone/>
                  </ask:type>
                </ask:lineSketchStyleProps>
              </a:ext>
            </a:extLst>
          </a:ln>
        </p:spPr>
        <p:txBody>
          <a:bodyPr wrap="square" rIns="0" rtlCol="0">
            <a:spAutoFit/>
          </a:bodyPr>
          <a:lstStyle/>
          <a:p>
            <a:pPr marL="171450" indent="-171450">
              <a:spcBef>
                <a:spcPts val="1200"/>
              </a:spcBef>
              <a:buFont typeface="Arial" panose="020B0604020202020204" pitchFamily="34" charset="0"/>
              <a:buChar char="•"/>
            </a:pPr>
            <a:r>
              <a:rPr lang="en-US" sz="1000" dirty="0">
                <a:latin typeface="D-DIN" panose="020B0504030202030204" pitchFamily="34" charset="0"/>
              </a:rPr>
              <a:t>5G spectrum is expected to cover 50% of the EEC Promoted Zones within March 2021.</a:t>
            </a:r>
          </a:p>
          <a:p>
            <a:pPr marL="171450" indent="-171450">
              <a:spcBef>
                <a:spcPts val="1200"/>
              </a:spcBef>
              <a:buFont typeface="Arial" panose="020B0604020202020204" pitchFamily="34" charset="0"/>
              <a:buChar char="•"/>
            </a:pPr>
            <a:r>
              <a:rPr lang="en-US" sz="1000" dirty="0">
                <a:latin typeface="D-DIN" panose="020B0504030202030204" pitchFamily="34" charset="0"/>
              </a:rPr>
              <a:t>Apart from supporting digital lifestyle for the connected consumers, 5G in EEC area aims to facilitate the industrial requirement for </a:t>
            </a:r>
            <a:r>
              <a:rPr lang="en-US" sz="1000" spc="-30" dirty="0">
                <a:latin typeface="D-DIN" panose="020B0504030202030204" pitchFamily="34" charset="0"/>
              </a:rPr>
              <a:t>critical, low-latency, digital use cases such as Autonomous Vehicle and Remote Surgery.</a:t>
            </a:r>
          </a:p>
          <a:p>
            <a:pPr marL="171450" indent="-171450">
              <a:spcBef>
                <a:spcPts val="1200"/>
              </a:spcBef>
              <a:buFont typeface="Arial" panose="020B0604020202020204" pitchFamily="34" charset="0"/>
              <a:buChar char="•"/>
            </a:pPr>
            <a:r>
              <a:rPr lang="en-US" sz="1000" spc="-30" dirty="0">
                <a:latin typeface="D-DIN" panose="020B0504030202030204" pitchFamily="34" charset="0"/>
              </a:rPr>
              <a:t>The pilot use cases in the EEC Promoted Zones are being implemented through the collaboration between EEC and  Thai Robotic Communities such as Thai Automation and Robotics Association (TARA), Centers of Robotics Excellence (</a:t>
            </a:r>
            <a:r>
              <a:rPr lang="en-US" sz="1000" spc="-30" dirty="0" err="1">
                <a:latin typeface="D-DIN" panose="020B0504030202030204" pitchFamily="34" charset="0"/>
              </a:rPr>
              <a:t>CoRE</a:t>
            </a:r>
            <a:r>
              <a:rPr lang="en-US" sz="1000" spc="-30" dirty="0">
                <a:latin typeface="D-DIN" panose="020B0504030202030204" pitchFamily="34" charset="0"/>
              </a:rPr>
              <a:t>) and Thai Association</a:t>
            </a:r>
            <a:br>
              <a:rPr lang="en-US" sz="1000" spc="-30" dirty="0">
                <a:latin typeface="D-DIN" panose="020B0504030202030204" pitchFamily="34" charset="0"/>
              </a:rPr>
            </a:br>
            <a:r>
              <a:rPr lang="en-US" sz="1000" spc="-30" dirty="0">
                <a:latin typeface="D-DIN" panose="020B0504030202030204" pitchFamily="34" charset="0"/>
              </a:rPr>
              <a:t>of Artificial Intelligence.</a:t>
            </a:r>
          </a:p>
        </p:txBody>
      </p:sp>
      <p:sp>
        <p:nvSpPr>
          <p:cNvPr id="49" name="Rectangle 48">
            <a:extLst>
              <a:ext uri="{FF2B5EF4-FFF2-40B4-BE49-F238E27FC236}">
                <a16:creationId xmlns:a16="http://schemas.microsoft.com/office/drawing/2014/main" id="{D15E05A7-6760-40ED-A169-9B4484BC2E99}"/>
              </a:ext>
            </a:extLst>
          </p:cNvPr>
          <p:cNvSpPr/>
          <p:nvPr/>
        </p:nvSpPr>
        <p:spPr>
          <a:xfrm>
            <a:off x="487082" y="6990238"/>
            <a:ext cx="3341530" cy="523220"/>
          </a:xfrm>
          <a:prstGeom prst="rect">
            <a:avLst/>
          </a:prstGeom>
        </p:spPr>
        <p:txBody>
          <a:bodyPr wrap="square">
            <a:spAutoFit/>
          </a:bodyPr>
          <a:lstStyle/>
          <a:p>
            <a:pPr algn="ctr"/>
            <a:r>
              <a:rPr lang="en-US" sz="1400" b="1" dirty="0">
                <a:solidFill>
                  <a:srgbClr val="EB7E07"/>
                </a:solidFill>
                <a:latin typeface="D-DIN" panose="020B0504030202030204" pitchFamily="34" charset="0"/>
              </a:rPr>
              <a:t>“Thailand is the leader in ASEAN</a:t>
            </a:r>
            <a:br>
              <a:rPr lang="en-US" sz="1400" b="1" dirty="0">
                <a:solidFill>
                  <a:srgbClr val="EB7E07"/>
                </a:solidFill>
                <a:latin typeface="D-DIN" panose="020B0504030202030204" pitchFamily="34" charset="0"/>
              </a:rPr>
            </a:br>
            <a:r>
              <a:rPr lang="en-US" sz="1400" b="1" dirty="0">
                <a:solidFill>
                  <a:srgbClr val="EB7E07"/>
                </a:solidFill>
                <a:latin typeface="D-DIN" panose="020B0504030202030204" pitchFamily="34" charset="0"/>
              </a:rPr>
              <a:t>for commercial 5G roll out”</a:t>
            </a:r>
          </a:p>
        </p:txBody>
      </p:sp>
      <p:sp>
        <p:nvSpPr>
          <p:cNvPr id="56" name="Oval 55">
            <a:extLst>
              <a:ext uri="{FF2B5EF4-FFF2-40B4-BE49-F238E27FC236}">
                <a16:creationId xmlns:a16="http://schemas.microsoft.com/office/drawing/2014/main" id="{2E5C6AB4-C954-4B36-9217-ED3AD7AD6815}"/>
              </a:ext>
            </a:extLst>
          </p:cNvPr>
          <p:cNvSpPr/>
          <p:nvPr/>
        </p:nvSpPr>
        <p:spPr>
          <a:xfrm>
            <a:off x="966950" y="7582071"/>
            <a:ext cx="526954" cy="536023"/>
          </a:xfrm>
          <a:prstGeom prst="ellipse">
            <a:avLst/>
          </a:prstGeom>
          <a:solidFill>
            <a:schemeClr val="bg1"/>
          </a:solidFill>
          <a:ln w="12700">
            <a:solidFill>
              <a:srgbClr val="58708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57" name="Oval 56">
            <a:extLst>
              <a:ext uri="{FF2B5EF4-FFF2-40B4-BE49-F238E27FC236}">
                <a16:creationId xmlns:a16="http://schemas.microsoft.com/office/drawing/2014/main" id="{F32751D6-16AF-4E9E-9D70-8D5DEC58850D}"/>
              </a:ext>
            </a:extLst>
          </p:cNvPr>
          <p:cNvSpPr/>
          <p:nvPr/>
        </p:nvSpPr>
        <p:spPr>
          <a:xfrm>
            <a:off x="2402358" y="7582071"/>
            <a:ext cx="526954" cy="536023"/>
          </a:xfrm>
          <a:prstGeom prst="ellipse">
            <a:avLst/>
          </a:prstGeom>
          <a:solidFill>
            <a:schemeClr val="bg1"/>
          </a:solidFill>
          <a:ln w="12700">
            <a:solidFill>
              <a:srgbClr val="58708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58" name="Rectangle 57">
            <a:extLst>
              <a:ext uri="{FF2B5EF4-FFF2-40B4-BE49-F238E27FC236}">
                <a16:creationId xmlns:a16="http://schemas.microsoft.com/office/drawing/2014/main" id="{88B8897E-ABDE-40FA-9B66-F67F3BA70294}"/>
              </a:ext>
            </a:extLst>
          </p:cNvPr>
          <p:cNvSpPr/>
          <p:nvPr/>
        </p:nvSpPr>
        <p:spPr>
          <a:xfrm>
            <a:off x="621862" y="8337218"/>
            <a:ext cx="1261888" cy="507831"/>
          </a:xfrm>
          <a:prstGeom prst="rect">
            <a:avLst/>
          </a:prstGeom>
        </p:spPr>
        <p:txBody>
          <a:bodyPr wrap="square">
            <a:spAutoFit/>
          </a:bodyPr>
          <a:lstStyle/>
          <a:p>
            <a:pPr algn="ctr"/>
            <a:r>
              <a:rPr lang="en-US" sz="900" dirty="0">
                <a:latin typeface="D-DIN" panose="020B0504030202030204" pitchFamily="34" charset="0"/>
              </a:rPr>
              <a:t>1</a:t>
            </a:r>
            <a:r>
              <a:rPr lang="en-US" sz="900" baseline="30000" dirty="0">
                <a:latin typeface="D-DIN" panose="020B0504030202030204" pitchFamily="34" charset="0"/>
              </a:rPr>
              <a:t>st</a:t>
            </a:r>
            <a:r>
              <a:rPr lang="en-US" sz="900" dirty="0">
                <a:latin typeface="D-DIN" panose="020B0504030202030204" pitchFamily="34" charset="0"/>
              </a:rPr>
              <a:t> country in ASEAN for 5G license auction </a:t>
            </a:r>
          </a:p>
        </p:txBody>
      </p:sp>
      <p:sp>
        <p:nvSpPr>
          <p:cNvPr id="59" name="Rectangle 58">
            <a:extLst>
              <a:ext uri="{FF2B5EF4-FFF2-40B4-BE49-F238E27FC236}">
                <a16:creationId xmlns:a16="http://schemas.microsoft.com/office/drawing/2014/main" id="{9C5E89BB-BE94-42AF-A2C0-5D53D279740D}"/>
              </a:ext>
            </a:extLst>
          </p:cNvPr>
          <p:cNvSpPr/>
          <p:nvPr/>
        </p:nvSpPr>
        <p:spPr>
          <a:xfrm>
            <a:off x="2187650" y="8350865"/>
            <a:ext cx="948075" cy="369332"/>
          </a:xfrm>
          <a:prstGeom prst="rect">
            <a:avLst/>
          </a:prstGeom>
        </p:spPr>
        <p:txBody>
          <a:bodyPr wrap="square">
            <a:spAutoFit/>
          </a:bodyPr>
          <a:lstStyle/>
          <a:p>
            <a:pPr algn="ctr"/>
            <a:r>
              <a:rPr lang="en-US" sz="900" dirty="0">
                <a:latin typeface="D-DIN" panose="020B0504030202030204" pitchFamily="34" charset="0"/>
              </a:rPr>
              <a:t>Commercial 5G service roll out</a:t>
            </a:r>
          </a:p>
        </p:txBody>
      </p:sp>
      <p:sp>
        <p:nvSpPr>
          <p:cNvPr id="61" name="Rectangle 60">
            <a:extLst>
              <a:ext uri="{FF2B5EF4-FFF2-40B4-BE49-F238E27FC236}">
                <a16:creationId xmlns:a16="http://schemas.microsoft.com/office/drawing/2014/main" id="{D55DD2D0-25CD-4835-9B90-9C687C6670A8}"/>
              </a:ext>
            </a:extLst>
          </p:cNvPr>
          <p:cNvSpPr/>
          <p:nvPr/>
        </p:nvSpPr>
        <p:spPr>
          <a:xfrm>
            <a:off x="753696" y="8177896"/>
            <a:ext cx="931776" cy="246221"/>
          </a:xfrm>
          <a:prstGeom prst="rect">
            <a:avLst/>
          </a:prstGeom>
        </p:spPr>
        <p:txBody>
          <a:bodyPr wrap="square">
            <a:spAutoFit/>
          </a:bodyPr>
          <a:lstStyle/>
          <a:p>
            <a:pPr algn="ctr"/>
            <a:r>
              <a:rPr lang="en-US" sz="1000" b="1" dirty="0">
                <a:solidFill>
                  <a:srgbClr val="EB7E07"/>
                </a:solidFill>
                <a:latin typeface="D-DIN" panose="020B0504030202030204" pitchFamily="34" charset="0"/>
              </a:rPr>
              <a:t>Feb 16, 2020</a:t>
            </a:r>
          </a:p>
        </p:txBody>
      </p:sp>
      <p:sp>
        <p:nvSpPr>
          <p:cNvPr id="62" name="Rectangle 61">
            <a:extLst>
              <a:ext uri="{FF2B5EF4-FFF2-40B4-BE49-F238E27FC236}">
                <a16:creationId xmlns:a16="http://schemas.microsoft.com/office/drawing/2014/main" id="{42F057C1-2804-4C35-A44C-5FDBD8951851}"/>
              </a:ext>
            </a:extLst>
          </p:cNvPr>
          <p:cNvSpPr/>
          <p:nvPr/>
        </p:nvSpPr>
        <p:spPr>
          <a:xfrm>
            <a:off x="2195800" y="8175375"/>
            <a:ext cx="931776" cy="246221"/>
          </a:xfrm>
          <a:prstGeom prst="rect">
            <a:avLst/>
          </a:prstGeom>
        </p:spPr>
        <p:txBody>
          <a:bodyPr wrap="square">
            <a:spAutoFit/>
          </a:bodyPr>
          <a:lstStyle/>
          <a:p>
            <a:pPr algn="ctr"/>
            <a:r>
              <a:rPr lang="en-US" sz="1000" b="1" dirty="0">
                <a:solidFill>
                  <a:srgbClr val="EB7E07"/>
                </a:solidFill>
                <a:latin typeface="D-DIN" panose="020B0504030202030204" pitchFamily="34" charset="0"/>
              </a:rPr>
              <a:t>Mar 2020</a:t>
            </a:r>
          </a:p>
        </p:txBody>
      </p:sp>
      <p:pic>
        <p:nvPicPr>
          <p:cNvPr id="63" name="Graphic 62">
            <a:extLst>
              <a:ext uri="{FF2B5EF4-FFF2-40B4-BE49-F238E27FC236}">
                <a16:creationId xmlns:a16="http://schemas.microsoft.com/office/drawing/2014/main" id="{B737569C-D7BD-4788-8523-3D5BA5E8840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74087" y="7678992"/>
            <a:ext cx="312680" cy="312680"/>
          </a:xfrm>
          <a:prstGeom prst="rect">
            <a:avLst/>
          </a:prstGeom>
        </p:spPr>
      </p:pic>
      <p:pic>
        <p:nvPicPr>
          <p:cNvPr id="64" name="Graphic 63">
            <a:extLst>
              <a:ext uri="{FF2B5EF4-FFF2-40B4-BE49-F238E27FC236}">
                <a16:creationId xmlns:a16="http://schemas.microsoft.com/office/drawing/2014/main" id="{EA1A31EE-E5F8-40FC-B899-E17C9667321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505347" y="7683894"/>
            <a:ext cx="312680" cy="312680"/>
          </a:xfrm>
          <a:prstGeom prst="rect">
            <a:avLst/>
          </a:prstGeom>
        </p:spPr>
      </p:pic>
      <p:sp>
        <p:nvSpPr>
          <p:cNvPr id="67" name="Rectangle 66">
            <a:extLst>
              <a:ext uri="{FF2B5EF4-FFF2-40B4-BE49-F238E27FC236}">
                <a16:creationId xmlns:a16="http://schemas.microsoft.com/office/drawing/2014/main" id="{E12C09F7-78A9-4B0D-B7B2-AC75A51D1346}"/>
              </a:ext>
            </a:extLst>
          </p:cNvPr>
          <p:cNvSpPr/>
          <p:nvPr/>
        </p:nvSpPr>
        <p:spPr>
          <a:xfrm>
            <a:off x="4020183" y="8395255"/>
            <a:ext cx="786080" cy="215444"/>
          </a:xfrm>
          <a:prstGeom prst="rect">
            <a:avLst/>
          </a:prstGeom>
          <a:ln>
            <a:noFill/>
          </a:ln>
        </p:spPr>
        <p:txBody>
          <a:bodyPr wrap="square">
            <a:spAutoFit/>
          </a:bodyPr>
          <a:lstStyle/>
          <a:p>
            <a:pPr algn="ctr"/>
            <a:r>
              <a:rPr lang="en-US" sz="800" dirty="0">
                <a:solidFill>
                  <a:srgbClr val="587086"/>
                </a:solidFill>
                <a:latin typeface="D-DIN" panose="020B0504030202030204" pitchFamily="34" charset="0"/>
              </a:rPr>
              <a:t>Agriculture</a:t>
            </a:r>
          </a:p>
        </p:txBody>
      </p:sp>
      <p:sp>
        <p:nvSpPr>
          <p:cNvPr id="68" name="Rectangle 67">
            <a:extLst>
              <a:ext uri="{FF2B5EF4-FFF2-40B4-BE49-F238E27FC236}">
                <a16:creationId xmlns:a16="http://schemas.microsoft.com/office/drawing/2014/main" id="{C0FD1BC1-E366-46DA-AC0F-7C73F7B5E230}"/>
              </a:ext>
            </a:extLst>
          </p:cNvPr>
          <p:cNvSpPr/>
          <p:nvPr/>
        </p:nvSpPr>
        <p:spPr>
          <a:xfrm>
            <a:off x="4033445" y="7218433"/>
            <a:ext cx="824231" cy="338554"/>
          </a:xfrm>
          <a:prstGeom prst="rect">
            <a:avLst/>
          </a:prstGeom>
          <a:ln>
            <a:noFill/>
          </a:ln>
        </p:spPr>
        <p:txBody>
          <a:bodyPr wrap="square">
            <a:spAutoFit/>
          </a:bodyPr>
          <a:lstStyle/>
          <a:p>
            <a:pPr algn="ctr"/>
            <a:r>
              <a:rPr lang="en-US" sz="800" dirty="0">
                <a:solidFill>
                  <a:srgbClr val="587086"/>
                </a:solidFill>
                <a:latin typeface="D-DIN" panose="020B0504030202030204" pitchFamily="34" charset="0"/>
              </a:rPr>
              <a:t>Transportation &amp; Logistics</a:t>
            </a:r>
          </a:p>
        </p:txBody>
      </p:sp>
      <p:sp>
        <p:nvSpPr>
          <p:cNvPr id="69" name="Rectangle 68">
            <a:extLst>
              <a:ext uri="{FF2B5EF4-FFF2-40B4-BE49-F238E27FC236}">
                <a16:creationId xmlns:a16="http://schemas.microsoft.com/office/drawing/2014/main" id="{81AA004A-7DCC-40C7-B864-0D17C2EE89A5}"/>
              </a:ext>
            </a:extLst>
          </p:cNvPr>
          <p:cNvSpPr/>
          <p:nvPr/>
        </p:nvSpPr>
        <p:spPr>
          <a:xfrm>
            <a:off x="6104339" y="8375689"/>
            <a:ext cx="620302" cy="215444"/>
          </a:xfrm>
          <a:prstGeom prst="rect">
            <a:avLst/>
          </a:prstGeom>
          <a:ln>
            <a:noFill/>
          </a:ln>
        </p:spPr>
        <p:txBody>
          <a:bodyPr wrap="square">
            <a:spAutoFit/>
          </a:bodyPr>
          <a:lstStyle/>
          <a:p>
            <a:pPr algn="ctr"/>
            <a:r>
              <a:rPr lang="en-US" sz="800" dirty="0">
                <a:solidFill>
                  <a:srgbClr val="587086"/>
                </a:solidFill>
                <a:latin typeface="D-DIN" panose="020B0504030202030204" pitchFamily="34" charset="0"/>
              </a:rPr>
              <a:t>Education</a:t>
            </a:r>
          </a:p>
        </p:txBody>
      </p:sp>
      <p:sp>
        <p:nvSpPr>
          <p:cNvPr id="70" name="Rectangle 69">
            <a:extLst>
              <a:ext uri="{FF2B5EF4-FFF2-40B4-BE49-F238E27FC236}">
                <a16:creationId xmlns:a16="http://schemas.microsoft.com/office/drawing/2014/main" id="{4E5F10E5-8EBE-4E25-8A74-F5A880BBAF35}"/>
              </a:ext>
            </a:extLst>
          </p:cNvPr>
          <p:cNvSpPr/>
          <p:nvPr/>
        </p:nvSpPr>
        <p:spPr>
          <a:xfrm>
            <a:off x="6092280" y="7310104"/>
            <a:ext cx="690669" cy="215444"/>
          </a:xfrm>
          <a:prstGeom prst="rect">
            <a:avLst/>
          </a:prstGeom>
          <a:ln>
            <a:noFill/>
          </a:ln>
        </p:spPr>
        <p:txBody>
          <a:bodyPr wrap="square">
            <a:spAutoFit/>
          </a:bodyPr>
          <a:lstStyle/>
          <a:p>
            <a:pPr algn="ctr"/>
            <a:r>
              <a:rPr lang="en-US" sz="800" dirty="0">
                <a:solidFill>
                  <a:srgbClr val="587086"/>
                </a:solidFill>
                <a:latin typeface="D-DIN" panose="020B0504030202030204" pitchFamily="34" charset="0"/>
              </a:rPr>
              <a:t>Healthcare</a:t>
            </a:r>
          </a:p>
        </p:txBody>
      </p:sp>
      <p:sp>
        <p:nvSpPr>
          <p:cNvPr id="73" name="Rectangle 72">
            <a:extLst>
              <a:ext uri="{FF2B5EF4-FFF2-40B4-BE49-F238E27FC236}">
                <a16:creationId xmlns:a16="http://schemas.microsoft.com/office/drawing/2014/main" id="{8601371F-51D2-4FD4-BF55-F03E3B4A9384}"/>
              </a:ext>
            </a:extLst>
          </p:cNvPr>
          <p:cNvSpPr/>
          <p:nvPr/>
        </p:nvSpPr>
        <p:spPr>
          <a:xfrm>
            <a:off x="6339232" y="7826401"/>
            <a:ext cx="825585" cy="215444"/>
          </a:xfrm>
          <a:prstGeom prst="rect">
            <a:avLst/>
          </a:prstGeom>
          <a:ln>
            <a:noFill/>
          </a:ln>
        </p:spPr>
        <p:txBody>
          <a:bodyPr wrap="square">
            <a:spAutoFit/>
          </a:bodyPr>
          <a:lstStyle/>
          <a:p>
            <a:pPr algn="ctr"/>
            <a:r>
              <a:rPr lang="en-US" sz="800" dirty="0">
                <a:solidFill>
                  <a:srgbClr val="587086"/>
                </a:solidFill>
                <a:latin typeface="D-DIN" panose="020B0504030202030204" pitchFamily="34" charset="0"/>
              </a:rPr>
              <a:t>Manufacturing</a:t>
            </a:r>
          </a:p>
        </p:txBody>
      </p:sp>
      <p:pic>
        <p:nvPicPr>
          <p:cNvPr id="14" name="Graphic 13">
            <a:extLst>
              <a:ext uri="{FF2B5EF4-FFF2-40B4-BE49-F238E27FC236}">
                <a16:creationId xmlns:a16="http://schemas.microsoft.com/office/drawing/2014/main" id="{0BE55625-9096-4336-9E5E-B7A2EDBD109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845215" y="7767645"/>
            <a:ext cx="221108" cy="221108"/>
          </a:xfrm>
          <a:prstGeom prst="rect">
            <a:avLst/>
          </a:prstGeom>
        </p:spPr>
      </p:pic>
      <p:pic>
        <p:nvPicPr>
          <p:cNvPr id="97" name="Graphic 96">
            <a:extLst>
              <a:ext uri="{FF2B5EF4-FFF2-40B4-BE49-F238E27FC236}">
                <a16:creationId xmlns:a16="http://schemas.microsoft.com/office/drawing/2014/main" id="{9D09DF53-ED20-433A-9B58-24184D6B188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90430" y="7767645"/>
            <a:ext cx="221108" cy="221108"/>
          </a:xfrm>
          <a:prstGeom prst="rect">
            <a:avLst/>
          </a:prstGeom>
        </p:spPr>
      </p:pic>
      <p:pic>
        <p:nvPicPr>
          <p:cNvPr id="17" name="Graphic 16">
            <a:extLst>
              <a:ext uri="{FF2B5EF4-FFF2-40B4-BE49-F238E27FC236}">
                <a16:creationId xmlns:a16="http://schemas.microsoft.com/office/drawing/2014/main" id="{98D5ADD8-7B23-4103-8C76-ECB481A5EC8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855171" y="7267051"/>
            <a:ext cx="274320" cy="274320"/>
          </a:xfrm>
          <a:prstGeom prst="rect">
            <a:avLst/>
          </a:prstGeom>
        </p:spPr>
      </p:pic>
      <p:pic>
        <p:nvPicPr>
          <p:cNvPr id="19" name="Graphic 18">
            <a:extLst>
              <a:ext uri="{FF2B5EF4-FFF2-40B4-BE49-F238E27FC236}">
                <a16:creationId xmlns:a16="http://schemas.microsoft.com/office/drawing/2014/main" id="{5C174A79-DA49-4E32-98B3-F4D618E65E8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805374" y="8342085"/>
            <a:ext cx="274320" cy="274320"/>
          </a:xfrm>
          <a:prstGeom prst="rect">
            <a:avLst/>
          </a:prstGeom>
        </p:spPr>
      </p:pic>
      <p:pic>
        <p:nvPicPr>
          <p:cNvPr id="21" name="Graphic 20">
            <a:extLst>
              <a:ext uri="{FF2B5EF4-FFF2-40B4-BE49-F238E27FC236}">
                <a16:creationId xmlns:a16="http://schemas.microsoft.com/office/drawing/2014/main" id="{5F44093D-A32C-4980-9344-138ADD58D95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814536" y="7258828"/>
            <a:ext cx="274320" cy="274320"/>
          </a:xfrm>
          <a:prstGeom prst="rect">
            <a:avLst/>
          </a:prstGeom>
        </p:spPr>
      </p:pic>
      <p:pic>
        <p:nvPicPr>
          <p:cNvPr id="24" name="Graphic 23">
            <a:extLst>
              <a:ext uri="{FF2B5EF4-FFF2-40B4-BE49-F238E27FC236}">
                <a16:creationId xmlns:a16="http://schemas.microsoft.com/office/drawing/2014/main" id="{358D2819-4B4D-46CC-8F0D-57953310D85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068603" y="7768395"/>
            <a:ext cx="274320" cy="274320"/>
          </a:xfrm>
          <a:prstGeom prst="rect">
            <a:avLst/>
          </a:prstGeom>
        </p:spPr>
      </p:pic>
      <p:pic>
        <p:nvPicPr>
          <p:cNvPr id="26" name="Graphic 25">
            <a:extLst>
              <a:ext uri="{FF2B5EF4-FFF2-40B4-BE49-F238E27FC236}">
                <a16:creationId xmlns:a16="http://schemas.microsoft.com/office/drawing/2014/main" id="{F3710957-3354-4428-97A0-EED3C557799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829317" y="8339844"/>
            <a:ext cx="274320" cy="274320"/>
          </a:xfrm>
          <a:prstGeom prst="rect">
            <a:avLst/>
          </a:prstGeom>
        </p:spPr>
      </p:pic>
      <p:sp>
        <p:nvSpPr>
          <p:cNvPr id="98" name="Rectangle 97">
            <a:extLst>
              <a:ext uri="{FF2B5EF4-FFF2-40B4-BE49-F238E27FC236}">
                <a16:creationId xmlns:a16="http://schemas.microsoft.com/office/drawing/2014/main" id="{0F794ACA-70AD-4F4C-94E2-2C76A6606116}"/>
              </a:ext>
            </a:extLst>
          </p:cNvPr>
          <p:cNvSpPr/>
          <p:nvPr/>
        </p:nvSpPr>
        <p:spPr>
          <a:xfrm>
            <a:off x="4846972" y="7690601"/>
            <a:ext cx="1216238" cy="461665"/>
          </a:xfrm>
          <a:prstGeom prst="rect">
            <a:avLst/>
          </a:prstGeom>
          <a:ln>
            <a:noFill/>
          </a:ln>
        </p:spPr>
        <p:txBody>
          <a:bodyPr wrap="square">
            <a:spAutoFit/>
          </a:bodyPr>
          <a:lstStyle/>
          <a:p>
            <a:pPr algn="ctr"/>
            <a:r>
              <a:rPr lang="en-US" sz="800" b="1" dirty="0">
                <a:solidFill>
                  <a:srgbClr val="587086"/>
                </a:solidFill>
                <a:latin typeface="D-DIN" panose="020B0504030202030204" pitchFamily="34" charset="0"/>
              </a:rPr>
              <a:t>Support for Digital Lifestyle and Industrial Applications </a:t>
            </a:r>
          </a:p>
        </p:txBody>
      </p:sp>
      <p:sp>
        <p:nvSpPr>
          <p:cNvPr id="103" name="Rectangle 102">
            <a:extLst>
              <a:ext uri="{FF2B5EF4-FFF2-40B4-BE49-F238E27FC236}">
                <a16:creationId xmlns:a16="http://schemas.microsoft.com/office/drawing/2014/main" id="{AF391EE2-FF50-420A-B62B-A5A124341099}"/>
              </a:ext>
            </a:extLst>
          </p:cNvPr>
          <p:cNvSpPr/>
          <p:nvPr/>
        </p:nvSpPr>
        <p:spPr>
          <a:xfrm>
            <a:off x="3918499" y="7728207"/>
            <a:ext cx="620302" cy="338554"/>
          </a:xfrm>
          <a:prstGeom prst="rect">
            <a:avLst/>
          </a:prstGeom>
          <a:ln>
            <a:noFill/>
          </a:ln>
        </p:spPr>
        <p:txBody>
          <a:bodyPr wrap="square">
            <a:spAutoFit/>
          </a:bodyPr>
          <a:lstStyle/>
          <a:p>
            <a:pPr algn="ctr"/>
            <a:r>
              <a:rPr lang="en-US" sz="800" dirty="0">
                <a:solidFill>
                  <a:srgbClr val="587086"/>
                </a:solidFill>
                <a:latin typeface="D-DIN" panose="020B0504030202030204" pitchFamily="34" charset="0"/>
              </a:rPr>
              <a:t>Consumer &amp; Tourism</a:t>
            </a:r>
          </a:p>
        </p:txBody>
      </p:sp>
      <p:pic>
        <p:nvPicPr>
          <p:cNvPr id="39" name="Graphic 38">
            <a:extLst>
              <a:ext uri="{FF2B5EF4-FFF2-40B4-BE49-F238E27FC236}">
                <a16:creationId xmlns:a16="http://schemas.microsoft.com/office/drawing/2014/main" id="{349C332D-23C2-4212-8D0E-60ED108ADC5F}"/>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554150" y="7746272"/>
            <a:ext cx="274320" cy="274320"/>
          </a:xfrm>
          <a:prstGeom prst="rect">
            <a:avLst/>
          </a:prstGeom>
        </p:spPr>
      </p:pic>
    </p:spTree>
    <p:extLst>
      <p:ext uri="{BB962C8B-B14F-4D97-AF65-F5344CB8AC3E}">
        <p14:creationId xmlns:p14="http://schemas.microsoft.com/office/powerpoint/2010/main" val="4161891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DD6D7AC0-6AB0-4E34-9032-85717FA2DDF4}"/>
              </a:ext>
            </a:extLst>
          </p:cNvPr>
          <p:cNvSpPr/>
          <p:nvPr/>
        </p:nvSpPr>
        <p:spPr>
          <a:xfrm>
            <a:off x="309560" y="9457204"/>
            <a:ext cx="6949440" cy="813535"/>
          </a:xfrm>
          <a:prstGeom prst="roundRect">
            <a:avLst>
              <a:gd name="adj" fmla="val 24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latin typeface="TH SarabunPSK" panose="020B0500040200020003" pitchFamily="34" charset="-34"/>
              <a:cs typeface="TH SarabunPSK" panose="020B0500040200020003" pitchFamily="34" charset="-34"/>
            </a:endParaRPr>
          </a:p>
        </p:txBody>
      </p:sp>
      <p:sp>
        <p:nvSpPr>
          <p:cNvPr id="38" name="Rectangle: Rounded Corners 37">
            <a:extLst>
              <a:ext uri="{FF2B5EF4-FFF2-40B4-BE49-F238E27FC236}">
                <a16:creationId xmlns:a16="http://schemas.microsoft.com/office/drawing/2014/main" id="{150646FD-0F54-458B-9C27-72EC0EF7E13C}"/>
              </a:ext>
            </a:extLst>
          </p:cNvPr>
          <p:cNvSpPr/>
          <p:nvPr/>
        </p:nvSpPr>
        <p:spPr>
          <a:xfrm>
            <a:off x="309560" y="5629125"/>
            <a:ext cx="6949440" cy="3236054"/>
          </a:xfrm>
          <a:prstGeom prst="roundRect">
            <a:avLst>
              <a:gd name="adj" fmla="val 24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latin typeface="TH SarabunPSK" panose="020B0500040200020003" pitchFamily="34" charset="-34"/>
              <a:cs typeface="TH SarabunPSK" panose="020B0500040200020003" pitchFamily="34" charset="-34"/>
            </a:endParaRPr>
          </a:p>
        </p:txBody>
      </p:sp>
      <p:sp>
        <p:nvSpPr>
          <p:cNvPr id="32" name="Rectangle: Top Corners One Rounded and One Snipped 31">
            <a:extLst>
              <a:ext uri="{FF2B5EF4-FFF2-40B4-BE49-F238E27FC236}">
                <a16:creationId xmlns:a16="http://schemas.microsoft.com/office/drawing/2014/main" id="{B4FA0C98-5DCA-4A65-9681-371D1036F511}"/>
              </a:ext>
            </a:extLst>
          </p:cNvPr>
          <p:cNvSpPr/>
          <p:nvPr/>
        </p:nvSpPr>
        <p:spPr>
          <a:xfrm>
            <a:off x="-2359" y="294137"/>
            <a:ext cx="5636426" cy="515151"/>
          </a:xfrm>
          <a:prstGeom prst="snipRoundRect">
            <a:avLst>
              <a:gd name="adj1" fmla="val 0"/>
              <a:gd name="adj2" fmla="val 37375"/>
            </a:avLst>
          </a:prstGeom>
          <a:solidFill>
            <a:srgbClr val="F38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r>
              <a:rPr lang="en-US" sz="2400" b="1" dirty="0">
                <a:latin typeface="D-DIN" panose="020B0504030202030204" pitchFamily="34" charset="0"/>
              </a:rPr>
              <a:t>Investment  Incentives</a:t>
            </a:r>
          </a:p>
        </p:txBody>
      </p:sp>
      <p:sp>
        <p:nvSpPr>
          <p:cNvPr id="7" name="Rectangle: Rounded Corners 6">
            <a:extLst>
              <a:ext uri="{FF2B5EF4-FFF2-40B4-BE49-F238E27FC236}">
                <a16:creationId xmlns:a16="http://schemas.microsoft.com/office/drawing/2014/main" id="{6087C071-FC4D-4E36-8919-A493BB7CD4AE}"/>
              </a:ext>
            </a:extLst>
          </p:cNvPr>
          <p:cNvSpPr/>
          <p:nvPr/>
        </p:nvSpPr>
        <p:spPr>
          <a:xfrm>
            <a:off x="309560" y="996636"/>
            <a:ext cx="6949440" cy="4055095"/>
          </a:xfrm>
          <a:prstGeom prst="roundRect">
            <a:avLst>
              <a:gd name="adj" fmla="val 24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latin typeface="TH SarabunPSK" panose="020B0500040200020003" pitchFamily="34" charset="-34"/>
              <a:cs typeface="TH SarabunPSK" panose="020B0500040200020003" pitchFamily="34" charset="-34"/>
            </a:endParaRPr>
          </a:p>
        </p:txBody>
      </p:sp>
      <p:sp>
        <p:nvSpPr>
          <p:cNvPr id="16" name="Rectangle 15">
            <a:extLst>
              <a:ext uri="{FF2B5EF4-FFF2-40B4-BE49-F238E27FC236}">
                <a16:creationId xmlns:a16="http://schemas.microsoft.com/office/drawing/2014/main" id="{30BB6197-05CB-4AB5-9E64-B9CF1D062DCE}"/>
              </a:ext>
            </a:extLst>
          </p:cNvPr>
          <p:cNvSpPr/>
          <p:nvPr/>
        </p:nvSpPr>
        <p:spPr>
          <a:xfrm>
            <a:off x="309560" y="996637"/>
            <a:ext cx="6949440" cy="307777"/>
          </a:xfrm>
          <a:prstGeom prst="rect">
            <a:avLst/>
          </a:prstGeom>
          <a:solidFill>
            <a:srgbClr val="0E3362"/>
          </a:solidFill>
        </p:spPr>
        <p:txBody>
          <a:bodyPr wrap="square">
            <a:noAutofit/>
          </a:bodyPr>
          <a:lstStyle/>
          <a:p>
            <a:pPr marL="342900" marR="0" lvl="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D-DIN" panose="020B0504030202030204" pitchFamily="34" charset="0"/>
                <a:cs typeface="TH SarabunPSK" panose="020B0500040200020003" pitchFamily="34" charset="-34"/>
              </a:rPr>
              <a:t>BOI Investment Incentives for EEC (2020 – 2021)</a:t>
            </a:r>
          </a:p>
        </p:txBody>
      </p:sp>
      <p:sp>
        <p:nvSpPr>
          <p:cNvPr id="9" name="TextBox 8">
            <a:extLst>
              <a:ext uri="{FF2B5EF4-FFF2-40B4-BE49-F238E27FC236}">
                <a16:creationId xmlns:a16="http://schemas.microsoft.com/office/drawing/2014/main" id="{A192BF09-E8FA-41D1-8F89-D3A0B22ED26A}"/>
              </a:ext>
            </a:extLst>
          </p:cNvPr>
          <p:cNvSpPr txBox="1"/>
          <p:nvPr/>
        </p:nvSpPr>
        <p:spPr>
          <a:xfrm>
            <a:off x="324799" y="996637"/>
            <a:ext cx="411233" cy="307777"/>
          </a:xfrm>
          <a:prstGeom prst="rect">
            <a:avLst/>
          </a:prstGeom>
          <a:noFill/>
        </p:spPr>
        <p:txBody>
          <a:bodyPr wrap="square" rtlCol="0">
            <a:spAutoFit/>
          </a:bodyPr>
          <a:lstStyle/>
          <a:p>
            <a:pPr algn="ctr"/>
            <a:r>
              <a:rPr lang="en-US" sz="1400" b="1">
                <a:solidFill>
                  <a:schemeClr val="bg1"/>
                </a:solidFill>
                <a:latin typeface="D-DIN" panose="020B0504030202030204" pitchFamily="34" charset="0"/>
              </a:rPr>
              <a:t>1</a:t>
            </a:r>
          </a:p>
        </p:txBody>
      </p:sp>
      <p:graphicFrame>
        <p:nvGraphicFramePr>
          <p:cNvPr id="31" name="Table 31">
            <a:extLst>
              <a:ext uri="{FF2B5EF4-FFF2-40B4-BE49-F238E27FC236}">
                <a16:creationId xmlns:a16="http://schemas.microsoft.com/office/drawing/2014/main" id="{07F19B8A-6DD9-46E1-871A-7BBA0589A4B0}"/>
              </a:ext>
            </a:extLst>
          </p:cNvPr>
          <p:cNvGraphicFramePr>
            <a:graphicFrameLocks noGrp="1"/>
          </p:cNvGraphicFramePr>
          <p:nvPr>
            <p:extLst>
              <p:ext uri="{D42A27DB-BD31-4B8C-83A1-F6EECF244321}">
                <p14:modId xmlns:p14="http://schemas.microsoft.com/office/powerpoint/2010/main" val="3934622300"/>
              </p:ext>
            </p:extLst>
          </p:nvPr>
        </p:nvGraphicFramePr>
        <p:xfrm>
          <a:off x="452864" y="1431974"/>
          <a:ext cx="6657118" cy="2910840"/>
        </p:xfrm>
        <a:graphic>
          <a:graphicData uri="http://schemas.openxmlformats.org/drawingml/2006/table">
            <a:tbl>
              <a:tblPr firstRow="1" bandRow="1">
                <a:tableStyleId>{D7AC3CCA-C797-4891-BE02-D94E43425B78}</a:tableStyleId>
              </a:tblPr>
              <a:tblGrid>
                <a:gridCol w="2190950">
                  <a:extLst>
                    <a:ext uri="{9D8B030D-6E8A-4147-A177-3AD203B41FA5}">
                      <a16:colId xmlns:a16="http://schemas.microsoft.com/office/drawing/2014/main" val="3668932147"/>
                    </a:ext>
                  </a:extLst>
                </a:gridCol>
                <a:gridCol w="1432544">
                  <a:extLst>
                    <a:ext uri="{9D8B030D-6E8A-4147-A177-3AD203B41FA5}">
                      <a16:colId xmlns:a16="http://schemas.microsoft.com/office/drawing/2014/main" val="1950155178"/>
                    </a:ext>
                  </a:extLst>
                </a:gridCol>
                <a:gridCol w="758406">
                  <a:extLst>
                    <a:ext uri="{9D8B030D-6E8A-4147-A177-3AD203B41FA5}">
                      <a16:colId xmlns:a16="http://schemas.microsoft.com/office/drawing/2014/main" val="1398761955"/>
                    </a:ext>
                  </a:extLst>
                </a:gridCol>
                <a:gridCol w="758406">
                  <a:extLst>
                    <a:ext uri="{9D8B030D-6E8A-4147-A177-3AD203B41FA5}">
                      <a16:colId xmlns:a16="http://schemas.microsoft.com/office/drawing/2014/main" val="1336657605"/>
                    </a:ext>
                  </a:extLst>
                </a:gridCol>
                <a:gridCol w="758406">
                  <a:extLst>
                    <a:ext uri="{9D8B030D-6E8A-4147-A177-3AD203B41FA5}">
                      <a16:colId xmlns:a16="http://schemas.microsoft.com/office/drawing/2014/main" val="1917227940"/>
                    </a:ext>
                  </a:extLst>
                </a:gridCol>
                <a:gridCol w="758406">
                  <a:extLst>
                    <a:ext uri="{9D8B030D-6E8A-4147-A177-3AD203B41FA5}">
                      <a16:colId xmlns:a16="http://schemas.microsoft.com/office/drawing/2014/main" val="3627554360"/>
                    </a:ext>
                  </a:extLst>
                </a:gridCol>
              </a:tblGrid>
              <a:tr h="0">
                <a:tc rowSpan="2">
                  <a:txBody>
                    <a:bodyPr/>
                    <a:lstStyle/>
                    <a:p>
                      <a:pPr algn="ctr">
                        <a:lnSpc>
                          <a:spcPct val="100000"/>
                        </a:lnSpc>
                        <a:spcBef>
                          <a:spcPts val="0"/>
                        </a:spcBef>
                        <a:spcAft>
                          <a:spcPts val="0"/>
                        </a:spcAft>
                      </a:pPr>
                      <a:r>
                        <a:rPr lang="en-US" sz="1050" b="1" dirty="0">
                          <a:solidFill>
                            <a:srgbClr val="0E3362"/>
                          </a:solidFill>
                          <a:latin typeface="D-DIN" panose="020B0504030202030204" pitchFamily="34" charset="0"/>
                        </a:rPr>
                        <a:t>Key Feature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a:lnSpc>
                          <a:spcPct val="100000"/>
                        </a:lnSpc>
                        <a:spcBef>
                          <a:spcPts val="0"/>
                        </a:spcBef>
                        <a:spcAft>
                          <a:spcPts val="0"/>
                        </a:spcAft>
                      </a:pPr>
                      <a:r>
                        <a:rPr lang="en-US" sz="1050" b="1">
                          <a:solidFill>
                            <a:srgbClr val="0E3362"/>
                          </a:solidFill>
                          <a:latin typeface="D-DIN" panose="020B0504030202030204" pitchFamily="34" charset="0"/>
                        </a:rPr>
                        <a:t>Investment </a:t>
                      </a:r>
                    </a:p>
                    <a:p>
                      <a:pPr algn="ctr">
                        <a:lnSpc>
                          <a:spcPct val="100000"/>
                        </a:lnSpc>
                        <a:spcBef>
                          <a:spcPts val="0"/>
                        </a:spcBef>
                        <a:spcAft>
                          <a:spcPts val="0"/>
                        </a:spcAft>
                      </a:pPr>
                      <a:r>
                        <a:rPr lang="en-US" sz="1050" b="1">
                          <a:solidFill>
                            <a:srgbClr val="0E3362"/>
                          </a:solidFill>
                          <a:latin typeface="D-DIN" panose="020B0504030202030204" pitchFamily="34" charset="0"/>
                        </a:rPr>
                        <a:t>Incentive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4">
                  <a:txBody>
                    <a:bodyPr/>
                    <a:lstStyle/>
                    <a:p>
                      <a:pPr algn="ctr">
                        <a:lnSpc>
                          <a:spcPct val="100000"/>
                        </a:lnSpc>
                        <a:spcBef>
                          <a:spcPts val="0"/>
                        </a:spcBef>
                        <a:spcAft>
                          <a:spcPts val="0"/>
                        </a:spcAft>
                      </a:pPr>
                      <a:r>
                        <a:rPr lang="en-US" sz="1050" b="1" dirty="0">
                          <a:solidFill>
                            <a:srgbClr val="0E3362"/>
                          </a:solidFill>
                          <a:latin typeface="D-DIN" panose="020B0504030202030204" pitchFamily="34" charset="0"/>
                        </a:rPr>
                        <a:t>For Targeted Business Activities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ctr"/>
                      <a:endParaRPr lang="en-US" sz="1100">
                        <a:solidFill>
                          <a:schemeClr val="bg1"/>
                        </a:solidFill>
                        <a:latin typeface="Avenir LT Std 35 Light" panose="020B0402020203020204" pitchFamily="34" charset="0"/>
                      </a:endParaRPr>
                    </a:p>
                  </a:txBody>
                  <a:tcPr anchor="ctr">
                    <a:solidFill>
                      <a:srgbClr val="0E3362"/>
                    </a:solidFill>
                  </a:tcPr>
                </a:tc>
                <a:tc hMerge="1">
                  <a:txBody>
                    <a:bodyPr/>
                    <a:lstStyle/>
                    <a:p>
                      <a:pPr algn="ctr"/>
                      <a:endParaRPr lang="en-US" sz="1100">
                        <a:solidFill>
                          <a:schemeClr val="bg1"/>
                        </a:solidFill>
                        <a:latin typeface="Avenir LT Std 35 Light" panose="020B0402020203020204" pitchFamily="34" charset="0"/>
                      </a:endParaRPr>
                    </a:p>
                  </a:txBody>
                  <a:tcPr anchor="ctr">
                    <a:solidFill>
                      <a:srgbClr val="0E3362"/>
                    </a:solidFill>
                  </a:tcPr>
                </a:tc>
                <a:tc hMerge="1">
                  <a:txBody>
                    <a:bodyPr/>
                    <a:lstStyle/>
                    <a:p>
                      <a:pPr algn="ctr"/>
                      <a:endParaRPr lang="en-US" sz="1100">
                        <a:solidFill>
                          <a:schemeClr val="bg1"/>
                        </a:solidFill>
                        <a:latin typeface="Avenir LT Std 35 Light" panose="020B0402020203020204" pitchFamily="34" charset="0"/>
                      </a:endParaRPr>
                    </a:p>
                  </a:txBody>
                  <a:tcPr anchor="ctr">
                    <a:solidFill>
                      <a:srgbClr val="0E3362"/>
                    </a:solidFill>
                  </a:tcPr>
                </a:tc>
                <a:extLst>
                  <a:ext uri="{0D108BD9-81ED-4DB2-BD59-A6C34878D82A}">
                    <a16:rowId xmlns:a16="http://schemas.microsoft.com/office/drawing/2014/main" val="3896658750"/>
                  </a:ext>
                </a:extLst>
              </a:tr>
              <a:tr h="0">
                <a:tc vMerge="1">
                  <a:txBody>
                    <a:bodyPr/>
                    <a:lstStyle/>
                    <a:p>
                      <a:pPr algn="ctr"/>
                      <a:endParaRPr lang="en-US" sz="1100">
                        <a:latin typeface="Avenir LT Std 35 Light" panose="020B0402020203020204" pitchFamily="34" charset="0"/>
                      </a:endParaRPr>
                    </a:p>
                  </a:txBody>
                  <a:tcPr anchor="ctr">
                    <a:solidFill>
                      <a:schemeClr val="bg1"/>
                    </a:solidFill>
                  </a:tcPr>
                </a:tc>
                <a:tc vMerge="1">
                  <a:txBody>
                    <a:bodyPr/>
                    <a:lstStyle/>
                    <a:p>
                      <a:pPr algn="ctr"/>
                      <a:endParaRPr lang="en-US" sz="1100">
                        <a:latin typeface="Avenir LT Std 35 Light" panose="020B0402020203020204" pitchFamily="34" charset="0"/>
                      </a:endParaRPr>
                    </a:p>
                  </a:txBody>
                  <a:tcPr anchor="ctr">
                    <a:solidFill>
                      <a:schemeClr val="bg1"/>
                    </a:solidFill>
                  </a:tcPr>
                </a:tc>
                <a:tc>
                  <a:txBody>
                    <a:bodyPr/>
                    <a:lstStyle/>
                    <a:p>
                      <a:pPr algn="ctr">
                        <a:lnSpc>
                          <a:spcPct val="100000"/>
                        </a:lnSpc>
                        <a:spcBef>
                          <a:spcPts val="0"/>
                        </a:spcBef>
                        <a:spcAft>
                          <a:spcPts val="0"/>
                        </a:spcAft>
                      </a:pPr>
                      <a:r>
                        <a:rPr lang="en-US" sz="1050" b="1">
                          <a:solidFill>
                            <a:srgbClr val="0E3362"/>
                          </a:solidFill>
                          <a:latin typeface="D-DIN" panose="020B0504030202030204" pitchFamily="34" charset="0"/>
                        </a:rPr>
                        <a:t>Section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0"/>
                        </a:spcBef>
                        <a:spcAft>
                          <a:spcPts val="0"/>
                        </a:spcAft>
                      </a:pPr>
                      <a:r>
                        <a:rPr lang="en-US" sz="1050" b="1">
                          <a:solidFill>
                            <a:srgbClr val="0E3362"/>
                          </a:solidFill>
                          <a:latin typeface="D-DIN" panose="020B0504030202030204" pitchFamily="34" charset="0"/>
                        </a:rPr>
                        <a:t>A1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0"/>
                        </a:spcBef>
                        <a:spcAft>
                          <a:spcPts val="0"/>
                        </a:spcAft>
                      </a:pPr>
                      <a:r>
                        <a:rPr lang="en-US" sz="1050" b="1">
                          <a:solidFill>
                            <a:srgbClr val="0E3362"/>
                          </a:solidFill>
                          <a:latin typeface="D-DIN" panose="020B0504030202030204" pitchFamily="34" charset="0"/>
                        </a:rPr>
                        <a:t>A2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0"/>
                        </a:spcBef>
                        <a:spcAft>
                          <a:spcPts val="0"/>
                        </a:spcAft>
                      </a:pPr>
                      <a:r>
                        <a:rPr lang="en-US" sz="1050" b="1">
                          <a:solidFill>
                            <a:srgbClr val="0E3362"/>
                          </a:solidFill>
                          <a:latin typeface="D-DIN" panose="020B0504030202030204" pitchFamily="34" charset="0"/>
                        </a:rPr>
                        <a:t>A3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45498797"/>
                  </a:ext>
                </a:extLst>
              </a:tr>
              <a:tr h="154385">
                <a:tc>
                  <a:txBody>
                    <a:bodyPr/>
                    <a:lstStyle/>
                    <a:p>
                      <a:pPr algn="l">
                        <a:lnSpc>
                          <a:spcPct val="100000"/>
                        </a:lnSpc>
                        <a:spcBef>
                          <a:spcPts val="0"/>
                        </a:spcBef>
                        <a:spcAft>
                          <a:spcPts val="0"/>
                        </a:spcAft>
                      </a:pPr>
                      <a:r>
                        <a:rPr lang="en-US" sz="800" dirty="0">
                          <a:latin typeface="D-DIN" panose="020B0504030202030204" pitchFamily="34" charset="0"/>
                        </a:rPr>
                        <a:t>1. Standard Tax Package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a:latin typeface="D-DIN" panose="020B0504030202030204" pitchFamily="34" charset="0"/>
                        </a:rPr>
                        <a:t>Tax holiday</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dirty="0">
                          <a:latin typeface="D-DIN" panose="020B0504030202030204" pitchFamily="34" charset="0"/>
                        </a:rPr>
                        <a:t>10 Years</a:t>
                      </a:r>
                    </a:p>
                    <a:p>
                      <a:pPr algn="ctr">
                        <a:lnSpc>
                          <a:spcPct val="100000"/>
                        </a:lnSpc>
                        <a:spcBef>
                          <a:spcPts val="0"/>
                        </a:spcBef>
                        <a:spcAft>
                          <a:spcPts val="0"/>
                        </a:spcAft>
                      </a:pPr>
                      <a:r>
                        <a:rPr lang="en-US" sz="800" dirty="0">
                          <a:latin typeface="D-DIN" panose="020B0504030202030204" pitchFamily="34" charset="0"/>
                        </a:rPr>
                        <a:t>(No Cap)</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dirty="0">
                          <a:latin typeface="D-DIN" panose="020B0504030202030204" pitchFamily="34" charset="0"/>
                        </a:rPr>
                        <a:t>8 Years</a:t>
                      </a:r>
                    </a:p>
                    <a:p>
                      <a:pPr marL="0" marR="0" lvl="0" indent="0" algn="ctr" defTabSz="1900198" rtl="0" eaLnBrk="1" fontAlgn="auto" latinLnBrk="1" hangingPunct="1">
                        <a:lnSpc>
                          <a:spcPct val="100000"/>
                        </a:lnSpc>
                        <a:spcBef>
                          <a:spcPts val="0"/>
                        </a:spcBef>
                        <a:spcAft>
                          <a:spcPts val="0"/>
                        </a:spcAft>
                        <a:buClrTx/>
                        <a:buSzTx/>
                        <a:buFontTx/>
                        <a:buNone/>
                        <a:tabLst/>
                        <a:defRPr/>
                      </a:pPr>
                      <a:r>
                        <a:rPr lang="en-US" sz="800" dirty="0">
                          <a:latin typeface="D-DIN" panose="020B0504030202030204" pitchFamily="34" charset="0"/>
                        </a:rPr>
                        <a:t>(No Cap)</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lang="en-US" sz="800" dirty="0">
                          <a:latin typeface="D-DIN" panose="020B0504030202030204" pitchFamily="34" charset="0"/>
                        </a:rPr>
                        <a:t>8 Years</a:t>
                      </a:r>
                    </a:p>
                    <a:p>
                      <a:pPr algn="ctr">
                        <a:lnSpc>
                          <a:spcPct val="100000"/>
                        </a:lnSpc>
                        <a:spcBef>
                          <a:spcPts val="0"/>
                        </a:spcBef>
                        <a:spcAft>
                          <a:spcPts val="0"/>
                        </a:spcAft>
                      </a:pPr>
                      <a:r>
                        <a:rPr lang="en-US" sz="800" dirty="0">
                          <a:latin typeface="D-DIN" panose="020B0504030202030204" pitchFamily="34" charset="0"/>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dirty="0">
                          <a:latin typeface="D-DIN" panose="020B0504030202030204" pitchFamily="34" charset="0"/>
                        </a:rPr>
                        <a:t>5 Years</a:t>
                      </a:r>
                    </a:p>
                    <a:p>
                      <a:pPr algn="ctr">
                        <a:lnSpc>
                          <a:spcPct val="100000"/>
                        </a:lnSpc>
                        <a:spcBef>
                          <a:spcPts val="0"/>
                        </a:spcBef>
                        <a:spcAft>
                          <a:spcPts val="0"/>
                        </a:spcAft>
                      </a:pPr>
                      <a:r>
                        <a:rPr lang="en-US" sz="800" dirty="0">
                          <a:latin typeface="D-DIN" panose="020B0504030202030204" pitchFamily="34" charset="0"/>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7322870"/>
                  </a:ext>
                </a:extLst>
              </a:tr>
              <a:tr h="0">
                <a:tc gridSpan="6">
                  <a:txBody>
                    <a:bodyPr/>
                    <a:lstStyle/>
                    <a:p>
                      <a:pPr marL="0" marR="0" lvl="0" indent="0" algn="l" defTabSz="1900198" rtl="0" eaLnBrk="1" fontAlgn="auto" latinLnBrk="1" hangingPunct="1">
                        <a:lnSpc>
                          <a:spcPct val="100000"/>
                        </a:lnSpc>
                        <a:spcBef>
                          <a:spcPts val="0"/>
                        </a:spcBef>
                        <a:spcAft>
                          <a:spcPts val="0"/>
                        </a:spcAft>
                        <a:buClrTx/>
                        <a:buSzTx/>
                        <a:buFontTx/>
                        <a:buNone/>
                        <a:tabLst/>
                        <a:defRPr/>
                      </a:pPr>
                      <a:r>
                        <a:rPr lang="en-US" sz="800" b="1">
                          <a:latin typeface="D-DIN" panose="020B0504030202030204" pitchFamily="34" charset="0"/>
                        </a:rPr>
                        <a:t>Human Resource Development Programs (Additional Tax Incentives)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ctr"/>
                      <a:endParaRPr lang="en-US" sz="1100">
                        <a:latin typeface="Avenir LT Std 35 Light" panose="020B0402020203020204" pitchFamily="34" charset="0"/>
                      </a:endParaRPr>
                    </a:p>
                  </a:txBody>
                  <a:tcPr anchor="ctr">
                    <a:solidFill>
                      <a:schemeClr val="bg1"/>
                    </a:solidFill>
                  </a:tcPr>
                </a:tc>
                <a:tc hMerge="1">
                  <a:txBody>
                    <a:bodyPr/>
                    <a:lstStyle/>
                    <a:p>
                      <a:pPr algn="ctr"/>
                      <a:endParaRPr lang="en-US" sz="1100">
                        <a:latin typeface="Avenir LT Std 35 Light" panose="020B0402020203020204" pitchFamily="34" charset="0"/>
                      </a:endParaRPr>
                    </a:p>
                  </a:txBody>
                  <a:tcPr anchor="ctr">
                    <a:solidFill>
                      <a:schemeClr val="bg1"/>
                    </a:solidFill>
                  </a:tcPr>
                </a:tc>
                <a:tc hMerge="1">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endParaRPr lang="en-US" sz="1100">
                        <a:latin typeface="Avenir LT Std 35 Light" panose="020B0402020203020204" pitchFamily="34" charset="0"/>
                      </a:endParaRPr>
                    </a:p>
                  </a:txBody>
                  <a:tcPr anchor="ctr">
                    <a:solidFill>
                      <a:schemeClr val="bg1"/>
                    </a:solidFill>
                  </a:tcPr>
                </a:tc>
                <a:tc hMerge="1">
                  <a:txBody>
                    <a:bodyPr/>
                    <a:lstStyle/>
                    <a:p>
                      <a:pPr algn="ctr"/>
                      <a:endParaRPr lang="en-US" sz="1100">
                        <a:latin typeface="Avenir LT Std 35 Light" panose="020B0402020203020204" pitchFamily="34" charset="0"/>
                      </a:endParaRPr>
                    </a:p>
                  </a:txBody>
                  <a:tcPr anchor="ctr">
                    <a:solidFill>
                      <a:schemeClr val="bg1"/>
                    </a:solidFill>
                  </a:tcPr>
                </a:tc>
                <a:tc hMerge="1">
                  <a:txBody>
                    <a:bodyPr/>
                    <a:lstStyle/>
                    <a:p>
                      <a:pPr algn="ctr"/>
                      <a:endParaRPr lang="en-US" sz="1100">
                        <a:latin typeface="Avenir LT Std 35 Light" panose="020B0402020203020204" pitchFamily="34" charset="0"/>
                      </a:endParaRPr>
                    </a:p>
                  </a:txBody>
                  <a:tcPr anchor="ctr">
                    <a:solidFill>
                      <a:schemeClr val="bg1"/>
                    </a:solidFill>
                  </a:tcPr>
                </a:tc>
                <a:extLst>
                  <a:ext uri="{0D108BD9-81ED-4DB2-BD59-A6C34878D82A}">
                    <a16:rowId xmlns:a16="http://schemas.microsoft.com/office/drawing/2014/main" val="3052263739"/>
                  </a:ext>
                </a:extLst>
              </a:tr>
              <a:tr h="154385">
                <a:tc rowSpan="2">
                  <a:txBody>
                    <a:bodyPr/>
                    <a:lstStyle/>
                    <a:p>
                      <a:pPr marL="57150" indent="-57150" algn="l">
                        <a:lnSpc>
                          <a:spcPct val="100000"/>
                        </a:lnSpc>
                        <a:spcBef>
                          <a:spcPts val="0"/>
                        </a:spcBef>
                        <a:spcAft>
                          <a:spcPts val="0"/>
                        </a:spcAft>
                      </a:pPr>
                      <a:r>
                        <a:rPr lang="en-US" sz="800" dirty="0">
                          <a:latin typeface="D-DIN" panose="020B0504030202030204" pitchFamily="34" charset="0"/>
                        </a:rPr>
                        <a:t>2. Investment Projects, engaging in</a:t>
                      </a:r>
                      <a:br>
                        <a:rPr lang="en-US" sz="800" dirty="0">
                          <a:latin typeface="D-DIN" panose="020B0504030202030204" pitchFamily="34" charset="0"/>
                        </a:rPr>
                      </a:br>
                      <a:r>
                        <a:rPr lang="en-US" sz="800" dirty="0">
                          <a:latin typeface="D-DIN" panose="020B0504030202030204" pitchFamily="34" charset="0"/>
                        </a:rPr>
                        <a:t> human resource development</a:t>
                      </a:r>
                      <a:br>
                        <a:rPr lang="en-US" sz="800" dirty="0">
                          <a:latin typeface="D-DIN" panose="020B0504030202030204" pitchFamily="34" charset="0"/>
                        </a:rPr>
                      </a:br>
                      <a:r>
                        <a:rPr lang="en-US" sz="800" dirty="0">
                          <a:latin typeface="D-DIN" panose="020B0504030202030204" pitchFamily="34" charset="0"/>
                        </a:rPr>
                        <a:t> program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a:latin typeface="D-DIN" panose="020B0504030202030204" pitchFamily="34" charset="0"/>
                        </a:rPr>
                        <a:t>Tax holiday</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00000"/>
                        </a:lnSpc>
                        <a:spcBef>
                          <a:spcPts val="0"/>
                        </a:spcBef>
                        <a:spcAft>
                          <a:spcPts val="0"/>
                        </a:spcAft>
                        <a:buNone/>
                      </a:pPr>
                      <a:r>
                        <a:rPr lang="en-US" sz="800" dirty="0">
                          <a:latin typeface="D-DIN" panose="020B0504030202030204" pitchFamily="34" charset="0"/>
                        </a:rPr>
                        <a:t>2 Years</a:t>
                      </a:r>
                    </a:p>
                    <a:p>
                      <a:pPr marL="0" indent="0" algn="ctr">
                        <a:lnSpc>
                          <a:spcPct val="100000"/>
                        </a:lnSpc>
                        <a:spcBef>
                          <a:spcPts val="0"/>
                        </a:spcBef>
                        <a:spcAft>
                          <a:spcPts val="0"/>
                        </a:spcAft>
                        <a:buNone/>
                      </a:pPr>
                      <a:r>
                        <a:rPr lang="en-US" sz="800" dirty="0">
                          <a:latin typeface="D-DIN" panose="020B0504030202030204" pitchFamily="34" charset="0"/>
                        </a:rPr>
                        <a:t>(No Cap)</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lang="en-US" sz="800">
                          <a:latin typeface="D-DIN" panose="020B0504030202030204" pitchFamily="34" charset="0"/>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a:latin typeface="D-DIN" panose="020B0504030202030204" pitchFamily="34" charset="0"/>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a:latin typeface="D-DIN" panose="020B0504030202030204" pitchFamily="34" charset="0"/>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3574881"/>
                  </a:ext>
                </a:extLst>
              </a:tr>
              <a:tr h="0">
                <a:tc vMerge="1">
                  <a:txBody>
                    <a:bodyPr/>
                    <a:lstStyle/>
                    <a:p>
                      <a:pPr algn="ctr"/>
                      <a:endParaRPr lang="en-US" sz="1100">
                        <a:latin typeface="Avenir LT Std 35 Light" panose="020B0402020203020204" pitchFamily="34" charset="0"/>
                      </a:endParaRPr>
                    </a:p>
                  </a:txBody>
                  <a:tcPr anchor="ctr">
                    <a:solidFill>
                      <a:schemeClr val="bg1"/>
                    </a:solidFill>
                  </a:tcPr>
                </a:tc>
                <a:tc>
                  <a:txBody>
                    <a:bodyPr/>
                    <a:lstStyle/>
                    <a:p>
                      <a:pPr algn="ctr">
                        <a:lnSpc>
                          <a:spcPct val="100000"/>
                        </a:lnSpc>
                        <a:spcBef>
                          <a:spcPts val="0"/>
                        </a:spcBef>
                        <a:spcAft>
                          <a:spcPts val="0"/>
                        </a:spcAft>
                      </a:pPr>
                      <a:r>
                        <a:rPr lang="en-US" sz="800" dirty="0">
                          <a:latin typeface="D-DIN" panose="020B0504030202030204" pitchFamily="34" charset="0"/>
                        </a:rPr>
                        <a:t>50% reduction of CIT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a:latin typeface="D-DIN" panose="020B0504030202030204" pitchFamily="34" charset="0"/>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lang="en-US" sz="800" dirty="0">
                          <a:latin typeface="D-DIN" panose="020B0504030202030204" pitchFamily="34" charset="0"/>
                        </a:rPr>
                        <a:t>3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lang="en-US" sz="800" dirty="0">
                          <a:latin typeface="D-DIN" panose="020B0504030202030204" pitchFamily="34" charset="0"/>
                        </a:rPr>
                        <a:t>3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lang="en-US" sz="800" dirty="0">
                          <a:latin typeface="D-DIN" panose="020B0504030202030204" pitchFamily="34" charset="0"/>
                        </a:rPr>
                        <a:t>3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9127750"/>
                  </a:ext>
                </a:extLst>
              </a:tr>
              <a:tr h="0">
                <a:tc gridSpan="6">
                  <a:txBody>
                    <a:bodyPr/>
                    <a:lstStyle/>
                    <a:p>
                      <a:pPr marL="0" marR="0" lvl="0" indent="0" algn="l" defTabSz="1900198" rtl="0" eaLnBrk="1" fontAlgn="auto" latinLnBrk="1" hangingPunct="1">
                        <a:lnSpc>
                          <a:spcPct val="100000"/>
                        </a:lnSpc>
                        <a:spcBef>
                          <a:spcPts val="0"/>
                        </a:spcBef>
                        <a:spcAft>
                          <a:spcPts val="0"/>
                        </a:spcAft>
                        <a:buClrTx/>
                        <a:buSzTx/>
                        <a:buFontTx/>
                        <a:buNone/>
                        <a:tabLst/>
                        <a:defRPr/>
                      </a:pPr>
                      <a:r>
                        <a:rPr lang="en-US" sz="800" b="1" dirty="0">
                          <a:latin typeface="D-DIN" panose="020B0504030202030204" pitchFamily="34" charset="0"/>
                        </a:rPr>
                        <a:t>Projects Located in the Promoted Zones or industrial estates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ctr"/>
                      <a:endParaRPr lang="en-US" sz="1100">
                        <a:latin typeface="Avenir LT Std 35 Light" panose="020B0402020203020204" pitchFamily="34" charset="0"/>
                      </a:endParaRPr>
                    </a:p>
                  </a:txBody>
                  <a:tcPr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100">
                        <a:latin typeface="Avenir LT Std 35 Light" panose="020B0402020203020204" pitchFamily="34" charset="0"/>
                      </a:endParaRPr>
                    </a:p>
                  </a:txBody>
                  <a:tcPr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endParaRPr lang="en-US" sz="1100">
                        <a:latin typeface="Avenir LT Std 35 Light" panose="020B0402020203020204" pitchFamily="34" charset="0"/>
                      </a:endParaRPr>
                    </a:p>
                  </a:txBody>
                  <a:tcPr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endParaRPr lang="en-US" sz="1100">
                        <a:latin typeface="Avenir LT Std 35 Light" panose="020B0402020203020204" pitchFamily="34" charset="0"/>
                      </a:endParaRPr>
                    </a:p>
                  </a:txBody>
                  <a:tcPr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endParaRPr lang="en-US" sz="1100">
                        <a:latin typeface="Avenir LT Std 35 Light" panose="020B0402020203020204" pitchFamily="34" charset="0"/>
                      </a:endParaRPr>
                    </a:p>
                  </a:txBody>
                  <a:tcPr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2138905"/>
                  </a:ext>
                </a:extLst>
              </a:tr>
              <a:tr h="0">
                <a:tc rowSpan="2">
                  <a:txBody>
                    <a:bodyPr/>
                    <a:lstStyle/>
                    <a:p>
                      <a:pPr algn="l">
                        <a:lnSpc>
                          <a:spcPct val="100000"/>
                        </a:lnSpc>
                        <a:spcBef>
                          <a:spcPts val="0"/>
                        </a:spcBef>
                        <a:spcAft>
                          <a:spcPts val="0"/>
                        </a:spcAft>
                      </a:pPr>
                      <a:r>
                        <a:rPr lang="en-US" sz="800" dirty="0">
                          <a:latin typeface="D-DIN" panose="020B0504030202030204" pitchFamily="34" charset="0"/>
                        </a:rPr>
                        <a:t>3. Investments located in Promoted Zones for Specific Industries; </a:t>
                      </a:r>
                      <a:r>
                        <a:rPr lang="en-US" sz="800" dirty="0" err="1">
                          <a:latin typeface="D-DIN" panose="020B0504030202030204" pitchFamily="34" charset="0"/>
                        </a:rPr>
                        <a:t>EECi</a:t>
                      </a:r>
                      <a:r>
                        <a:rPr lang="en-US" sz="800" dirty="0">
                          <a:latin typeface="D-DIN" panose="020B0504030202030204" pitchFamily="34" charset="0"/>
                        </a:rPr>
                        <a:t>, </a:t>
                      </a:r>
                      <a:r>
                        <a:rPr lang="en-US" sz="800" dirty="0" err="1">
                          <a:latin typeface="D-DIN" panose="020B0504030202030204" pitchFamily="34" charset="0"/>
                        </a:rPr>
                        <a:t>EECd</a:t>
                      </a:r>
                      <a:r>
                        <a:rPr lang="en-US" sz="800" dirty="0">
                          <a:latin typeface="D-DIN" panose="020B0504030202030204" pitchFamily="34" charset="0"/>
                        </a:rPr>
                        <a:t>, </a:t>
                      </a:r>
                      <a:r>
                        <a:rPr lang="en-US" sz="800" dirty="0" err="1">
                          <a:latin typeface="D-DIN" panose="020B0504030202030204" pitchFamily="34" charset="0"/>
                        </a:rPr>
                        <a:t>EECa</a:t>
                      </a:r>
                      <a:r>
                        <a:rPr lang="en-US" sz="800" dirty="0">
                          <a:latin typeface="D-DIN" panose="020B0504030202030204" pitchFamily="34" charset="0"/>
                        </a:rPr>
                        <a:t>, </a:t>
                      </a:r>
                      <a:r>
                        <a:rPr lang="en-US" sz="800" dirty="0" err="1">
                          <a:latin typeface="D-DIN" panose="020B0504030202030204" pitchFamily="34" charset="0"/>
                        </a:rPr>
                        <a:t>EECmd</a:t>
                      </a:r>
                      <a:r>
                        <a:rPr lang="en-US" sz="800" dirty="0">
                          <a:latin typeface="D-DIN" panose="020B0504030202030204" pitchFamily="34" charset="0"/>
                        </a:rPr>
                        <a:t> and </a:t>
                      </a:r>
                      <a:r>
                        <a:rPr lang="en-US" sz="800" dirty="0" err="1">
                          <a:latin typeface="D-DIN" panose="020B0504030202030204" pitchFamily="34" charset="0"/>
                        </a:rPr>
                        <a:t>EECg</a:t>
                      </a:r>
                      <a:endParaRPr lang="en-US" sz="800" dirty="0">
                        <a:latin typeface="D-DIN" panose="020B050403020203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a:latin typeface="D-DIN" panose="020B0504030202030204" pitchFamily="34" charset="0"/>
                        </a:rPr>
                        <a:t>Tax holiday</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dirty="0">
                          <a:latin typeface="D-DIN" panose="020B0504030202030204" pitchFamily="34" charset="0"/>
                        </a:rPr>
                        <a:t>1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lang="en-US" sz="800">
                          <a:latin typeface="D-DIN" panose="020B0504030202030204" pitchFamily="34" charset="0"/>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a:latin typeface="D-DIN" panose="020B0504030202030204" pitchFamily="34" charset="0"/>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a:latin typeface="D-DIN" panose="020B0504030202030204" pitchFamily="34" charset="0"/>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0457091"/>
                  </a:ext>
                </a:extLst>
              </a:tr>
              <a:tr h="0">
                <a:tc vMerge="1">
                  <a:txBody>
                    <a:bodyPr/>
                    <a:lstStyle/>
                    <a:p>
                      <a:pPr algn="ctr"/>
                      <a:endParaRPr lang="en-US" sz="1100">
                        <a:latin typeface="Avenir LT Std 35 Light" panose="020B0402020203020204" pitchFamily="34" charset="0"/>
                      </a:endParaRPr>
                    </a:p>
                  </a:txBody>
                  <a:tcPr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dirty="0">
                          <a:latin typeface="D-DIN" panose="020B0504030202030204" pitchFamily="34" charset="0"/>
                        </a:rPr>
                        <a:t>50% reduction of CIT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a:latin typeface="D-DIN" panose="020B0504030202030204" pitchFamily="34" charset="0"/>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lang="en-US" sz="800" dirty="0">
                          <a:latin typeface="D-DIN" panose="020B0504030202030204" pitchFamily="34" charset="0"/>
                        </a:rPr>
                        <a:t>2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lang="en-US" sz="800" dirty="0">
                          <a:latin typeface="D-DIN" panose="020B0504030202030204" pitchFamily="34" charset="0"/>
                        </a:rPr>
                        <a:t>2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lang="en-US" sz="800" dirty="0">
                          <a:latin typeface="D-DIN" panose="020B0504030202030204" pitchFamily="34" charset="0"/>
                        </a:rPr>
                        <a:t>2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2304630"/>
                  </a:ext>
                </a:extLst>
              </a:tr>
              <a:tr h="0">
                <a:tc gridSpan="6">
                  <a:txBody>
                    <a:bodyPr/>
                    <a:lstStyle/>
                    <a:p>
                      <a:pPr algn="l">
                        <a:lnSpc>
                          <a:spcPct val="100000"/>
                        </a:lnSpc>
                        <a:spcBef>
                          <a:spcPts val="0"/>
                        </a:spcBef>
                        <a:spcAft>
                          <a:spcPts val="0"/>
                        </a:spcAft>
                      </a:pPr>
                      <a:r>
                        <a:rPr lang="en-US" sz="800" b="1">
                          <a:latin typeface="D-DIN" panose="020B0504030202030204" pitchFamily="34" charset="0"/>
                        </a:rPr>
                        <a:t>OR</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ctr"/>
                      <a:endParaRPr lang="en-US" sz="1100">
                        <a:latin typeface="Avenir LT Std 35 Light" panose="020B0402020203020204" pitchFamily="34" charset="0"/>
                      </a:endParaRPr>
                    </a:p>
                  </a:txBody>
                  <a:tcPr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100">
                        <a:latin typeface="Avenir LT Std 35 Light" panose="020B0402020203020204" pitchFamily="34" charset="0"/>
                      </a:endParaRPr>
                    </a:p>
                  </a:txBody>
                  <a:tcPr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endParaRPr lang="en-US" sz="1100">
                        <a:latin typeface="Avenir LT Std 35 Light" panose="020B0402020203020204" pitchFamily="34" charset="0"/>
                      </a:endParaRPr>
                    </a:p>
                  </a:txBody>
                  <a:tcPr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endParaRPr lang="en-US" sz="1100">
                        <a:latin typeface="Avenir LT Std 35 Light" panose="020B0402020203020204" pitchFamily="34" charset="0"/>
                      </a:endParaRPr>
                    </a:p>
                  </a:txBody>
                  <a:tcPr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endParaRPr lang="en-US" sz="1100">
                        <a:latin typeface="Avenir LT Std 35 Light" panose="020B0402020203020204" pitchFamily="34" charset="0"/>
                      </a:endParaRPr>
                    </a:p>
                  </a:txBody>
                  <a:tcPr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8427401"/>
                  </a:ext>
                </a:extLst>
              </a:tr>
              <a:tr h="0">
                <a:tc rowSpan="2">
                  <a:txBody>
                    <a:bodyPr/>
                    <a:lstStyle/>
                    <a:p>
                      <a:pPr algn="l">
                        <a:lnSpc>
                          <a:spcPct val="100000"/>
                        </a:lnSpc>
                        <a:spcBef>
                          <a:spcPts val="0"/>
                        </a:spcBef>
                        <a:spcAft>
                          <a:spcPts val="0"/>
                        </a:spcAft>
                      </a:pPr>
                      <a:r>
                        <a:rPr lang="en-US" sz="800" dirty="0">
                          <a:latin typeface="D-DIN" panose="020B0504030202030204" pitchFamily="34" charset="0"/>
                        </a:rPr>
                        <a:t>3. Investments located in Promoted Zones for Targeted Industries or industrial estates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a:latin typeface="D-DIN" panose="020B0504030202030204" pitchFamily="34" charset="0"/>
                        </a:rPr>
                        <a:t>Tax holiday</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dirty="0">
                          <a:latin typeface="D-DIN" panose="020B0504030202030204" pitchFamily="34" charset="0"/>
                        </a:rPr>
                        <a:t>1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D-DIN" panose="020B0504030202030204" pitchFamily="34" charset="0"/>
                          <a:cs typeface="+mn-cs"/>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D-DIN" panose="020B0504030202030204" pitchFamily="34" charset="0"/>
                          <a:cs typeface="+mn-cs"/>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dirty="0">
                          <a:latin typeface="D-DIN" panose="020B0504030202030204" pitchFamily="34" charset="0"/>
                        </a:rPr>
                        <a:t>1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1734375"/>
                  </a:ext>
                </a:extLst>
              </a:tr>
              <a:tr h="0">
                <a:tc vMerge="1">
                  <a:txBody>
                    <a:bodyPr/>
                    <a:lstStyle/>
                    <a:p>
                      <a:pPr algn="ctr"/>
                      <a:endParaRPr lang="en-US" sz="1100">
                        <a:latin typeface="Avenir LT Std 35 Light" panose="020B0402020203020204" pitchFamily="34" charset="0"/>
                      </a:endParaRPr>
                    </a:p>
                  </a:txBody>
                  <a:tcPr anchor="ct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ysDash"/>
                      <a:round/>
                      <a:headEnd type="none" w="med" len="med"/>
                      <a:tailEnd type="none" w="med" len="med"/>
                    </a:lnT>
                    <a:lnB w="12700" cap="flat" cmpd="sng" algn="ctr">
                      <a:solidFill>
                        <a:schemeClr val="tx1">
                          <a:lumMod val="50000"/>
                          <a:lumOff val="5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dirty="0">
                          <a:latin typeface="D-DIN" panose="020B0504030202030204" pitchFamily="34" charset="0"/>
                        </a:rPr>
                        <a:t>50% reduction of CIT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a:latin typeface="D-DIN" panose="020B0504030202030204" pitchFamily="34" charset="0"/>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D-DIN" panose="020B0504030202030204" pitchFamily="34" charset="0"/>
                          <a:cs typeface="+mn-cs"/>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900198"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D-DIN" panose="020B0504030202030204" pitchFamily="34" charset="0"/>
                          <a:cs typeface="+mn-cs"/>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800" dirty="0">
                          <a:latin typeface="D-DIN" panose="020B0504030202030204" pitchFamily="34" charset="0"/>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3102665"/>
                  </a:ext>
                </a:extLst>
              </a:tr>
            </a:tbl>
          </a:graphicData>
        </a:graphic>
      </p:graphicFrame>
      <p:sp>
        <p:nvSpPr>
          <p:cNvPr id="34" name="TextBox 33">
            <a:extLst>
              <a:ext uri="{FF2B5EF4-FFF2-40B4-BE49-F238E27FC236}">
                <a16:creationId xmlns:a16="http://schemas.microsoft.com/office/drawing/2014/main" id="{7EEFE535-D26E-4503-BFE0-0C66230D34D5}"/>
              </a:ext>
            </a:extLst>
          </p:cNvPr>
          <p:cNvSpPr txBox="1"/>
          <p:nvPr/>
        </p:nvSpPr>
        <p:spPr>
          <a:xfrm>
            <a:off x="452864" y="4289614"/>
            <a:ext cx="6657118" cy="73866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700" b="0" i="0" u="sng" strike="noStrike" kern="1200" cap="none" spc="0" normalizeH="0" baseline="0" noProof="0" dirty="0">
                <a:ln>
                  <a:noFill/>
                </a:ln>
                <a:solidFill>
                  <a:srgbClr val="587086"/>
                </a:solidFill>
                <a:effectLst/>
                <a:uLnTx/>
                <a:uFillTx/>
                <a:latin typeface="D-DIN" panose="020B0504030202030204" pitchFamily="34" charset="0"/>
              </a:rPr>
              <a:t>Note</a:t>
            </a:r>
          </a:p>
          <a:p>
            <a:pPr marL="11430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587086"/>
                </a:solidFill>
                <a:effectLst/>
                <a:uLnTx/>
                <a:uFillTx/>
                <a:latin typeface="D-DIN" panose="020B0504030202030204" pitchFamily="34" charset="0"/>
              </a:rPr>
              <a:t>A1: Knowledge-based activities focusing on R&amp;D and design to enhance the country’s competitiveness</a:t>
            </a:r>
          </a:p>
          <a:p>
            <a:pPr marL="114300" indent="-57150">
              <a:buFont typeface="Arial" panose="020B0604020202020204" pitchFamily="34" charset="0"/>
              <a:buChar char="•"/>
            </a:pPr>
            <a:r>
              <a:rPr lang="en-US" sz="700" dirty="0">
                <a:solidFill>
                  <a:srgbClr val="587086"/>
                </a:solidFill>
                <a:latin typeface="D-DIN" panose="020B0504030202030204" pitchFamily="34" charset="0"/>
              </a:rPr>
              <a:t>A2: Infrastructure activities for the country’s development, activities using advanced technology to create value –add , with no or very few existing investment in Thailand.</a:t>
            </a:r>
          </a:p>
          <a:p>
            <a:pPr marL="114300" indent="-57150">
              <a:buFont typeface="Arial" panose="020B0604020202020204" pitchFamily="34" charset="0"/>
              <a:buChar char="•"/>
            </a:pPr>
            <a:r>
              <a:rPr lang="en-US" sz="700" dirty="0">
                <a:solidFill>
                  <a:srgbClr val="587086"/>
                </a:solidFill>
                <a:latin typeface="D-DIN" panose="020B0504030202030204" pitchFamily="34" charset="0"/>
              </a:rPr>
              <a:t>A3: High technology activities which are important to the development  of the country, with a few investment already existing in Thailand. </a:t>
            </a:r>
          </a:p>
          <a:p>
            <a:pPr marL="114300" indent="-57150">
              <a:buFont typeface="Arial" panose="020B0604020202020204" pitchFamily="34" charset="0"/>
              <a:buChar char="•"/>
            </a:pPr>
            <a:r>
              <a:rPr lang="en-US" sz="700" dirty="0">
                <a:solidFill>
                  <a:srgbClr val="587086"/>
                </a:solidFill>
                <a:latin typeface="D-DIN" panose="020B0504030202030204" pitchFamily="34" charset="0"/>
              </a:rPr>
              <a:t>Section 8: Technology and Innovation Development  includes targeted core technology development such as development biotechnology, nanotechnology, advanced materials technology and digital technology.</a:t>
            </a:r>
            <a:endParaRPr kumimoji="0" lang="en-US" sz="700" b="0" i="0" u="none" strike="noStrike" kern="1200" cap="none" spc="0" normalizeH="0" baseline="0" noProof="0" dirty="0">
              <a:ln>
                <a:noFill/>
              </a:ln>
              <a:solidFill>
                <a:srgbClr val="587086"/>
              </a:solidFill>
              <a:effectLst/>
              <a:uLnTx/>
              <a:uFillTx/>
              <a:latin typeface="D-DIN" panose="020B0504030202030204" pitchFamily="34" charset="0"/>
            </a:endParaRPr>
          </a:p>
        </p:txBody>
      </p:sp>
      <p:sp>
        <p:nvSpPr>
          <p:cNvPr id="40" name="Rectangle 39">
            <a:extLst>
              <a:ext uri="{FF2B5EF4-FFF2-40B4-BE49-F238E27FC236}">
                <a16:creationId xmlns:a16="http://schemas.microsoft.com/office/drawing/2014/main" id="{20249A0D-CA76-4447-A566-2556C79CD0AA}"/>
              </a:ext>
            </a:extLst>
          </p:cNvPr>
          <p:cNvSpPr/>
          <p:nvPr/>
        </p:nvSpPr>
        <p:spPr>
          <a:xfrm>
            <a:off x="309560" y="5218973"/>
            <a:ext cx="6949440" cy="469307"/>
          </a:xfrm>
          <a:prstGeom prst="rect">
            <a:avLst/>
          </a:prstGeom>
          <a:solidFill>
            <a:srgbClr val="0E3362"/>
          </a:solidFill>
        </p:spPr>
        <p:txBody>
          <a:bodyPr wrap="square" anchor="ctr">
            <a:noAutofit/>
          </a:bodyPr>
          <a:lstStyle/>
          <a:p>
            <a:pPr marL="342900" lvl="0">
              <a:spcBef>
                <a:spcPts val="600"/>
              </a:spcBef>
              <a:defRPr/>
            </a:pPr>
            <a:r>
              <a:rPr kumimoji="0" lang="en-US" sz="1400" b="1" i="0" u="none" strike="noStrike" kern="1200" cap="none" spc="0" normalizeH="0" baseline="0" noProof="0" dirty="0">
                <a:ln>
                  <a:noFill/>
                </a:ln>
                <a:solidFill>
                  <a:prstClr val="white"/>
                </a:solidFill>
                <a:effectLst/>
                <a:uLnTx/>
                <a:uFillTx/>
                <a:latin typeface="D-DIN" panose="020B0504030202030204" pitchFamily="34" charset="0"/>
                <a:cs typeface="TH SarabunPSK" panose="020B0500040200020003" pitchFamily="34" charset="-34"/>
              </a:rPr>
              <a:t>EEC Incentives</a:t>
            </a:r>
            <a:endParaRPr lang="en-US" sz="1050" dirty="0">
              <a:solidFill>
                <a:prstClr val="white"/>
              </a:solidFill>
              <a:latin typeface="D-DIN" panose="020B0504030202030204" pitchFamily="34" charset="0"/>
              <a:cs typeface="TH SarabunPSK" panose="020B0500040200020003" pitchFamily="34" charset="-34"/>
            </a:endParaRPr>
          </a:p>
        </p:txBody>
      </p:sp>
      <p:sp>
        <p:nvSpPr>
          <p:cNvPr id="43" name="TextBox 42">
            <a:extLst>
              <a:ext uri="{FF2B5EF4-FFF2-40B4-BE49-F238E27FC236}">
                <a16:creationId xmlns:a16="http://schemas.microsoft.com/office/drawing/2014/main" id="{6CC0B261-ED4C-42EA-90B6-37625F616F69}"/>
              </a:ext>
            </a:extLst>
          </p:cNvPr>
          <p:cNvSpPr txBox="1"/>
          <p:nvPr/>
        </p:nvSpPr>
        <p:spPr>
          <a:xfrm>
            <a:off x="324799" y="5299738"/>
            <a:ext cx="411233" cy="307777"/>
          </a:xfrm>
          <a:prstGeom prst="rect">
            <a:avLst/>
          </a:prstGeom>
          <a:noFill/>
        </p:spPr>
        <p:txBody>
          <a:bodyPr wrap="square" rtlCol="0">
            <a:spAutoFit/>
          </a:bodyPr>
          <a:lstStyle/>
          <a:p>
            <a:pPr algn="ctr"/>
            <a:r>
              <a:rPr lang="en-US" sz="1400" b="1" dirty="0">
                <a:solidFill>
                  <a:schemeClr val="bg1"/>
                </a:solidFill>
                <a:latin typeface="D-DIN" panose="020B0504030202030204" pitchFamily="34" charset="0"/>
              </a:rPr>
              <a:t>2</a:t>
            </a:r>
          </a:p>
        </p:txBody>
      </p:sp>
      <p:sp>
        <p:nvSpPr>
          <p:cNvPr id="11" name="Rectangle 10">
            <a:extLst>
              <a:ext uri="{FF2B5EF4-FFF2-40B4-BE49-F238E27FC236}">
                <a16:creationId xmlns:a16="http://schemas.microsoft.com/office/drawing/2014/main" id="{A0F8EB71-3E04-40F7-9318-FD78736D8B65}"/>
              </a:ext>
            </a:extLst>
          </p:cNvPr>
          <p:cNvSpPr/>
          <p:nvPr/>
        </p:nvSpPr>
        <p:spPr>
          <a:xfrm>
            <a:off x="452862" y="5727839"/>
            <a:ext cx="6770903" cy="230832"/>
          </a:xfrm>
          <a:prstGeom prst="rect">
            <a:avLst/>
          </a:prstGeom>
        </p:spPr>
        <p:txBody>
          <a:bodyPr wrap="square">
            <a:spAutoFit/>
          </a:bodyPr>
          <a:lstStyle/>
          <a:p>
            <a:r>
              <a:rPr lang="en-US" sz="900" dirty="0">
                <a:latin typeface="D-DIN" panose="020B0504030202030204" pitchFamily="34" charset="0"/>
              </a:rPr>
              <a:t>According to the EEC Act, investors may receive any one or more of the following rights or benefits as specified by the Policy Committee</a:t>
            </a:r>
          </a:p>
        </p:txBody>
      </p:sp>
      <p:sp>
        <p:nvSpPr>
          <p:cNvPr id="50" name="Rectangle 49">
            <a:extLst>
              <a:ext uri="{FF2B5EF4-FFF2-40B4-BE49-F238E27FC236}">
                <a16:creationId xmlns:a16="http://schemas.microsoft.com/office/drawing/2014/main" id="{D9E9E723-D876-4C13-9652-4536C715BB80}"/>
              </a:ext>
            </a:extLst>
          </p:cNvPr>
          <p:cNvSpPr/>
          <p:nvPr/>
        </p:nvSpPr>
        <p:spPr>
          <a:xfrm>
            <a:off x="309560" y="9041579"/>
            <a:ext cx="6949440" cy="469307"/>
          </a:xfrm>
          <a:prstGeom prst="rect">
            <a:avLst/>
          </a:prstGeom>
          <a:solidFill>
            <a:srgbClr val="0E3362"/>
          </a:solidFill>
        </p:spPr>
        <p:txBody>
          <a:bodyPr wrap="square" anchor="ctr">
            <a:noAutofit/>
          </a:bodyPr>
          <a:lstStyle/>
          <a:p>
            <a:pPr marL="342900" lvl="0">
              <a:spcBef>
                <a:spcPts val="600"/>
              </a:spcBef>
              <a:defRPr/>
            </a:pPr>
            <a:r>
              <a:rPr kumimoji="0" lang="en-US" sz="1400" b="1" i="0" u="none" strike="noStrike" kern="1200" cap="none" spc="0" normalizeH="0" baseline="0" noProof="0" dirty="0">
                <a:ln>
                  <a:noFill/>
                </a:ln>
                <a:solidFill>
                  <a:prstClr val="white"/>
                </a:solidFill>
                <a:effectLst/>
                <a:uLnTx/>
                <a:uFillTx/>
                <a:latin typeface="D-DIN" panose="020B0504030202030204" pitchFamily="34" charset="0"/>
                <a:cs typeface="TH SarabunPSK" panose="020B0500040200020003" pitchFamily="34" charset="-34"/>
              </a:rPr>
              <a:t>Other Enablers</a:t>
            </a:r>
            <a:endParaRPr lang="en-US" sz="1050" dirty="0">
              <a:solidFill>
                <a:prstClr val="white"/>
              </a:solidFill>
              <a:latin typeface="D-DIN" panose="020B0504030202030204" pitchFamily="34" charset="0"/>
              <a:cs typeface="TH SarabunPSK" panose="020B0500040200020003" pitchFamily="34" charset="-34"/>
            </a:endParaRPr>
          </a:p>
        </p:txBody>
      </p:sp>
      <p:sp>
        <p:nvSpPr>
          <p:cNvPr id="51" name="TextBox 50">
            <a:extLst>
              <a:ext uri="{FF2B5EF4-FFF2-40B4-BE49-F238E27FC236}">
                <a16:creationId xmlns:a16="http://schemas.microsoft.com/office/drawing/2014/main" id="{B4519474-8EE2-446E-8F6D-68ED738F8342}"/>
              </a:ext>
            </a:extLst>
          </p:cNvPr>
          <p:cNvSpPr txBox="1"/>
          <p:nvPr/>
        </p:nvSpPr>
        <p:spPr>
          <a:xfrm>
            <a:off x="324799" y="9124510"/>
            <a:ext cx="411233" cy="307777"/>
          </a:xfrm>
          <a:prstGeom prst="rect">
            <a:avLst/>
          </a:prstGeom>
          <a:noFill/>
        </p:spPr>
        <p:txBody>
          <a:bodyPr wrap="square" rtlCol="0">
            <a:spAutoFit/>
          </a:bodyPr>
          <a:lstStyle/>
          <a:p>
            <a:pPr algn="ctr"/>
            <a:r>
              <a:rPr lang="en-US" sz="1400" b="1" dirty="0">
                <a:solidFill>
                  <a:schemeClr val="bg1"/>
                </a:solidFill>
                <a:latin typeface="D-DIN" panose="020B0504030202030204" pitchFamily="34" charset="0"/>
              </a:rPr>
              <a:t>3</a:t>
            </a:r>
          </a:p>
        </p:txBody>
      </p:sp>
      <p:sp>
        <p:nvSpPr>
          <p:cNvPr id="36" name="Slide Number Placeholder 19">
            <a:extLst>
              <a:ext uri="{FF2B5EF4-FFF2-40B4-BE49-F238E27FC236}">
                <a16:creationId xmlns:a16="http://schemas.microsoft.com/office/drawing/2014/main" id="{FEB97144-1530-4C85-839C-D82E4527D31B}"/>
              </a:ext>
            </a:extLst>
          </p:cNvPr>
          <p:cNvSpPr>
            <a:spLocks noGrp="1"/>
          </p:cNvSpPr>
          <p:nvPr>
            <p:ph type="sldNum" sz="quarter" idx="10"/>
          </p:nvPr>
        </p:nvSpPr>
        <p:spPr>
          <a:xfrm>
            <a:off x="5582553" y="10302152"/>
            <a:ext cx="1827689" cy="356288"/>
          </a:xfrm>
        </p:spPr>
        <p:txBody>
          <a:bodyPr/>
          <a:lstStyle/>
          <a:p>
            <a:pPr>
              <a:defRPr/>
            </a:pPr>
            <a:fld id="{490ACD8D-7E7E-41D6-B1DD-2CA01AE79627}" type="slidenum">
              <a:rPr lang="en-US" smtClean="0">
                <a:solidFill>
                  <a:prstClr val="white">
                    <a:lumMod val="50000"/>
                  </a:prstClr>
                </a:solidFill>
              </a:rPr>
              <a:pPr>
                <a:defRPr/>
              </a:pPr>
              <a:t>7</a:t>
            </a:fld>
            <a:endParaRPr lang="en-US">
              <a:solidFill>
                <a:prstClr val="white">
                  <a:lumMod val="50000"/>
                </a:prstClr>
              </a:solidFill>
            </a:endParaRPr>
          </a:p>
        </p:txBody>
      </p:sp>
      <p:sp>
        <p:nvSpPr>
          <p:cNvPr id="66" name="Rectangle: Rounded Corners 65">
            <a:extLst>
              <a:ext uri="{FF2B5EF4-FFF2-40B4-BE49-F238E27FC236}">
                <a16:creationId xmlns:a16="http://schemas.microsoft.com/office/drawing/2014/main" id="{F2F4820B-400D-47ED-B129-357721361E2F}"/>
              </a:ext>
            </a:extLst>
          </p:cNvPr>
          <p:cNvSpPr/>
          <p:nvPr/>
        </p:nvSpPr>
        <p:spPr>
          <a:xfrm>
            <a:off x="377045" y="9590473"/>
            <a:ext cx="2240280" cy="59436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0" rtlCol="0" anchor="ctr"/>
          <a:lstStyle/>
          <a:p>
            <a:pPr marL="342900" lvl="0">
              <a:spcBef>
                <a:spcPts val="600"/>
              </a:spcBef>
              <a:defRPr/>
            </a:pPr>
            <a:r>
              <a:rPr lang="en-US" sz="900" b="1" dirty="0">
                <a:solidFill>
                  <a:schemeClr val="tx1"/>
                </a:solidFill>
                <a:latin typeface="D-DIN" panose="020B0504030202030204" pitchFamily="34" charset="0"/>
                <a:cs typeface="TH SarabunPSK" panose="020B0500040200020003" pitchFamily="34" charset="-34"/>
              </a:rPr>
              <a:t>EEC Sandbox</a:t>
            </a:r>
            <a:br>
              <a:rPr lang="en-US" sz="900" b="1" dirty="0">
                <a:solidFill>
                  <a:schemeClr val="tx1"/>
                </a:solidFill>
                <a:latin typeface="D-DIN" panose="020B0504030202030204" pitchFamily="34" charset="0"/>
                <a:cs typeface="TH SarabunPSK" panose="020B0500040200020003" pitchFamily="34" charset="-34"/>
              </a:rPr>
            </a:br>
            <a:r>
              <a:rPr lang="en-US" sz="800" dirty="0">
                <a:solidFill>
                  <a:schemeClr val="tx1"/>
                </a:solidFill>
                <a:latin typeface="D-DIN" panose="020B0504030202030204" pitchFamily="34" charset="0"/>
                <a:cs typeface="TH SarabunPSK" panose="020B0500040200020003" pitchFamily="34" charset="-34"/>
              </a:rPr>
              <a:t>Relaxing restrictions on testing and developing innovation for future commercial use</a:t>
            </a:r>
            <a:endParaRPr lang="en-US" sz="900" dirty="0">
              <a:solidFill>
                <a:schemeClr val="tx1"/>
              </a:solidFill>
              <a:latin typeface="D-DIN" panose="020B0504030202030204" pitchFamily="34" charset="0"/>
              <a:cs typeface="TH SarabunPSK" panose="020B0500040200020003" pitchFamily="34" charset="-34"/>
            </a:endParaRPr>
          </a:p>
        </p:txBody>
      </p:sp>
      <p:sp>
        <p:nvSpPr>
          <p:cNvPr id="68" name="Rectangle: Rounded Corners 67">
            <a:extLst>
              <a:ext uri="{FF2B5EF4-FFF2-40B4-BE49-F238E27FC236}">
                <a16:creationId xmlns:a16="http://schemas.microsoft.com/office/drawing/2014/main" id="{472C5D68-96E6-4509-89A4-AA9EAB83357C}"/>
              </a:ext>
            </a:extLst>
          </p:cNvPr>
          <p:cNvSpPr/>
          <p:nvPr/>
        </p:nvSpPr>
        <p:spPr>
          <a:xfrm>
            <a:off x="2665025" y="9590473"/>
            <a:ext cx="2240280" cy="59436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a:spcBef>
                <a:spcPts val="600"/>
              </a:spcBef>
              <a:defRPr/>
            </a:pPr>
            <a:r>
              <a:rPr lang="en-US" sz="900" b="1" dirty="0">
                <a:solidFill>
                  <a:schemeClr val="tx1"/>
                </a:solidFill>
                <a:latin typeface="D-DIN" panose="020B0504030202030204" pitchFamily="34" charset="0"/>
                <a:cs typeface="TH SarabunPSK" panose="020B0500040200020003" pitchFamily="34" charset="-34"/>
              </a:rPr>
              <a:t>EEC One Stop Service (EEC-OSS)</a:t>
            </a:r>
            <a:br>
              <a:rPr lang="en-US" sz="1000" b="1" dirty="0">
                <a:solidFill>
                  <a:schemeClr val="tx1"/>
                </a:solidFill>
                <a:latin typeface="D-DIN" panose="020B0504030202030204" pitchFamily="34" charset="0"/>
                <a:cs typeface="TH SarabunPSK" panose="020B0500040200020003" pitchFamily="34" charset="-34"/>
              </a:rPr>
            </a:br>
            <a:r>
              <a:rPr lang="en-US" sz="800" dirty="0">
                <a:solidFill>
                  <a:schemeClr val="tx1"/>
                </a:solidFill>
                <a:latin typeface="D-DIN" panose="020B0504030202030204" pitchFamily="34" charset="0"/>
                <a:cs typeface="TH SarabunPSK" panose="020B0500040200020003" pitchFamily="34" charset="-34"/>
              </a:rPr>
              <a:t>Facilitating permit application process through digital channel for 44 permits</a:t>
            </a:r>
            <a:endParaRPr lang="en-US" sz="900" dirty="0">
              <a:solidFill>
                <a:schemeClr val="tx1"/>
              </a:solidFill>
              <a:latin typeface="D-DIN" panose="020B0504030202030204" pitchFamily="34" charset="0"/>
              <a:cs typeface="TH SarabunPSK" panose="020B0500040200020003" pitchFamily="34" charset="-34"/>
            </a:endParaRPr>
          </a:p>
        </p:txBody>
      </p:sp>
      <p:pic>
        <p:nvPicPr>
          <p:cNvPr id="19" name="Graphic 18">
            <a:extLst>
              <a:ext uri="{FF2B5EF4-FFF2-40B4-BE49-F238E27FC236}">
                <a16:creationId xmlns:a16="http://schemas.microsoft.com/office/drawing/2014/main" id="{507A6BB6-7889-48A7-AE2F-853A523293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46853" y="9747857"/>
            <a:ext cx="274320" cy="274320"/>
          </a:xfrm>
          <a:prstGeom prst="rect">
            <a:avLst/>
          </a:prstGeom>
        </p:spPr>
      </p:pic>
      <p:pic>
        <p:nvPicPr>
          <p:cNvPr id="23" name="Graphic 22">
            <a:extLst>
              <a:ext uri="{FF2B5EF4-FFF2-40B4-BE49-F238E27FC236}">
                <a16:creationId xmlns:a16="http://schemas.microsoft.com/office/drawing/2014/main" id="{A4C8A881-B1B1-440B-BB4D-CDDB3B5608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225" y="9725757"/>
            <a:ext cx="274320" cy="274320"/>
          </a:xfrm>
          <a:prstGeom prst="rect">
            <a:avLst/>
          </a:prstGeom>
        </p:spPr>
      </p:pic>
      <p:sp>
        <p:nvSpPr>
          <p:cNvPr id="74" name="Rectangle: Rounded Corners 73">
            <a:extLst>
              <a:ext uri="{FF2B5EF4-FFF2-40B4-BE49-F238E27FC236}">
                <a16:creationId xmlns:a16="http://schemas.microsoft.com/office/drawing/2014/main" id="{21954DC3-ED90-411A-99A3-EF39186E800A}"/>
              </a:ext>
            </a:extLst>
          </p:cNvPr>
          <p:cNvSpPr/>
          <p:nvPr/>
        </p:nvSpPr>
        <p:spPr>
          <a:xfrm>
            <a:off x="4953005" y="9590473"/>
            <a:ext cx="2240280" cy="59436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a:spcBef>
                <a:spcPts val="600"/>
              </a:spcBef>
              <a:defRPr/>
            </a:pPr>
            <a:r>
              <a:rPr lang="en-US" sz="900" b="1" dirty="0">
                <a:solidFill>
                  <a:schemeClr val="tx1"/>
                </a:solidFill>
                <a:latin typeface="D-DIN" panose="020B0504030202030204" pitchFamily="34" charset="0"/>
                <a:cs typeface="TH SarabunPSK" panose="020B0500040200020003" pitchFamily="34" charset="-34"/>
              </a:rPr>
              <a:t>Long-Term Land Lease </a:t>
            </a:r>
            <a:br>
              <a:rPr lang="en-US" sz="900" b="1" dirty="0">
                <a:solidFill>
                  <a:schemeClr val="tx1"/>
                </a:solidFill>
                <a:latin typeface="D-DIN" panose="020B0504030202030204" pitchFamily="34" charset="0"/>
                <a:cs typeface="TH SarabunPSK" panose="020B0500040200020003" pitchFamily="34" charset="-34"/>
              </a:rPr>
            </a:br>
            <a:r>
              <a:rPr lang="en-US" sz="800" dirty="0">
                <a:solidFill>
                  <a:schemeClr val="tx1"/>
                </a:solidFill>
                <a:latin typeface="D-DIN" panose="020B0504030202030204" pitchFamily="34" charset="0"/>
                <a:cs typeface="TH SarabunPSK" panose="020B0500040200020003" pitchFamily="34" charset="-34"/>
              </a:rPr>
              <a:t>Extending the leasehold contracts from 30 to 50+49 years</a:t>
            </a:r>
            <a:endParaRPr lang="en-US" sz="900" dirty="0">
              <a:solidFill>
                <a:schemeClr val="tx1"/>
              </a:solidFill>
              <a:highlight>
                <a:srgbClr val="FFFF00"/>
              </a:highlight>
              <a:latin typeface="D-DIN" panose="020B0504030202030204" pitchFamily="34" charset="0"/>
              <a:cs typeface="TH SarabunPSK" panose="020B0500040200020003" pitchFamily="34" charset="-34"/>
            </a:endParaRPr>
          </a:p>
        </p:txBody>
      </p:sp>
      <p:pic>
        <p:nvPicPr>
          <p:cNvPr id="75" name="Graphic 74">
            <a:extLst>
              <a:ext uri="{FF2B5EF4-FFF2-40B4-BE49-F238E27FC236}">
                <a16:creationId xmlns:a16="http://schemas.microsoft.com/office/drawing/2014/main" id="{2DF1390E-6DA5-4757-A591-4DD3C12714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44317" y="9752806"/>
            <a:ext cx="274320" cy="274320"/>
          </a:xfrm>
          <a:prstGeom prst="rect">
            <a:avLst/>
          </a:prstGeom>
        </p:spPr>
      </p:pic>
      <p:pic>
        <p:nvPicPr>
          <p:cNvPr id="14" name="Graphic 13">
            <a:extLst>
              <a:ext uri="{FF2B5EF4-FFF2-40B4-BE49-F238E27FC236}">
                <a16:creationId xmlns:a16="http://schemas.microsoft.com/office/drawing/2014/main" id="{E16A6EB6-5FF7-47FB-95CE-721701E5AD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04646" y="317643"/>
            <a:ext cx="548640" cy="548640"/>
          </a:xfrm>
          <a:prstGeom prst="rect">
            <a:avLst/>
          </a:prstGeom>
        </p:spPr>
      </p:pic>
      <p:sp>
        <p:nvSpPr>
          <p:cNvPr id="76" name="Rectangle: Rounded Corners 75">
            <a:extLst>
              <a:ext uri="{FF2B5EF4-FFF2-40B4-BE49-F238E27FC236}">
                <a16:creationId xmlns:a16="http://schemas.microsoft.com/office/drawing/2014/main" id="{07F699AB-C7A4-4828-B8AA-723A576F4685}"/>
              </a:ext>
            </a:extLst>
          </p:cNvPr>
          <p:cNvSpPr/>
          <p:nvPr/>
        </p:nvSpPr>
        <p:spPr>
          <a:xfrm>
            <a:off x="556105" y="8111469"/>
            <a:ext cx="3180670" cy="6163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latin typeface="TH SarabunPSK" panose="020B0500040200020003" pitchFamily="34" charset="-34"/>
              <a:cs typeface="TH SarabunPSK" panose="020B0500040200020003" pitchFamily="34" charset="-34"/>
            </a:endParaRPr>
          </a:p>
        </p:txBody>
      </p:sp>
      <p:sp>
        <p:nvSpPr>
          <p:cNvPr id="79" name="TextBox 78">
            <a:extLst>
              <a:ext uri="{FF2B5EF4-FFF2-40B4-BE49-F238E27FC236}">
                <a16:creationId xmlns:a16="http://schemas.microsoft.com/office/drawing/2014/main" id="{60F47A4A-7CBA-4920-B51D-E7D3E9598BA4}"/>
              </a:ext>
            </a:extLst>
          </p:cNvPr>
          <p:cNvSpPr txBox="1"/>
          <p:nvPr/>
        </p:nvSpPr>
        <p:spPr>
          <a:xfrm>
            <a:off x="1160298" y="8270780"/>
            <a:ext cx="2438008" cy="298993"/>
          </a:xfrm>
          <a:prstGeom prst="rect">
            <a:avLst/>
          </a:prstGeom>
          <a:noFill/>
        </p:spPr>
        <p:txBody>
          <a:bodyPr wrap="square" rtlCol="0">
            <a:spAutoFit/>
          </a:bodyPr>
          <a:lstStyle>
            <a:defPPr>
              <a:defRPr lang="en-US"/>
            </a:defPPr>
            <a:lvl1pPr lvl="0">
              <a:lnSpc>
                <a:spcPts val="800"/>
              </a:lnSpc>
              <a:defRPr sz="800">
                <a:solidFill>
                  <a:srgbClr val="0E3362"/>
                </a:solidFill>
                <a:latin typeface="D-DIN" panose="020B0504030202030204" pitchFamily="34" charset="0"/>
              </a:defRPr>
            </a:lvl1pPr>
          </a:lstStyle>
          <a:p>
            <a:r>
              <a:rPr lang="en-US" dirty="0"/>
              <a:t>A personnel income tax for foreign national top management and experts</a:t>
            </a:r>
          </a:p>
        </p:txBody>
      </p:sp>
      <p:pic>
        <p:nvPicPr>
          <p:cNvPr id="81" name="Graphic 80">
            <a:extLst>
              <a:ext uri="{FF2B5EF4-FFF2-40B4-BE49-F238E27FC236}">
                <a16:creationId xmlns:a16="http://schemas.microsoft.com/office/drawing/2014/main" id="{E6ACB504-3807-4EC6-95E7-2945EF21E0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8696" y="8294347"/>
            <a:ext cx="274320" cy="274320"/>
          </a:xfrm>
          <a:prstGeom prst="rect">
            <a:avLst/>
          </a:prstGeom>
        </p:spPr>
      </p:pic>
      <p:sp>
        <p:nvSpPr>
          <p:cNvPr id="98" name="Rectangle: Rounded Corners 97">
            <a:extLst>
              <a:ext uri="{FF2B5EF4-FFF2-40B4-BE49-F238E27FC236}">
                <a16:creationId xmlns:a16="http://schemas.microsoft.com/office/drawing/2014/main" id="{F7F1EAD9-5FE8-453C-80F0-7621A1BA263C}"/>
              </a:ext>
            </a:extLst>
          </p:cNvPr>
          <p:cNvSpPr/>
          <p:nvPr/>
        </p:nvSpPr>
        <p:spPr>
          <a:xfrm>
            <a:off x="3851765" y="6519362"/>
            <a:ext cx="3180670" cy="4485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latin typeface="TH SarabunPSK" panose="020B0500040200020003" pitchFamily="34" charset="-34"/>
              <a:cs typeface="TH SarabunPSK" panose="020B0500040200020003" pitchFamily="34" charset="-34"/>
            </a:endParaRPr>
          </a:p>
        </p:txBody>
      </p:sp>
      <p:sp>
        <p:nvSpPr>
          <p:cNvPr id="99" name="TextBox 98">
            <a:extLst>
              <a:ext uri="{FF2B5EF4-FFF2-40B4-BE49-F238E27FC236}">
                <a16:creationId xmlns:a16="http://schemas.microsoft.com/office/drawing/2014/main" id="{3671E45A-EEA3-4D3D-AC76-64CD21D1502E}"/>
              </a:ext>
            </a:extLst>
          </p:cNvPr>
          <p:cNvSpPr txBox="1"/>
          <p:nvPr/>
        </p:nvSpPr>
        <p:spPr>
          <a:xfrm>
            <a:off x="4417339" y="6593206"/>
            <a:ext cx="2673579" cy="298994"/>
          </a:xfrm>
          <a:prstGeom prst="rect">
            <a:avLst/>
          </a:prstGeom>
          <a:noFill/>
        </p:spPr>
        <p:txBody>
          <a:bodyPr wrap="square" rtlCol="0">
            <a:spAutoFit/>
          </a:bodyPr>
          <a:lstStyle>
            <a:defPPr>
              <a:defRPr lang="en-US"/>
            </a:defPPr>
            <a:lvl1pPr lvl="0">
              <a:lnSpc>
                <a:spcPts val="800"/>
              </a:lnSpc>
              <a:defRPr sz="800">
                <a:solidFill>
                  <a:srgbClr val="0E3362"/>
                </a:solidFill>
                <a:latin typeface="D-DIN" panose="020B0504030202030204" pitchFamily="34" charset="0"/>
              </a:defRPr>
            </a:lvl1pPr>
          </a:lstStyle>
          <a:p>
            <a:r>
              <a:rPr lang="en-US" dirty="0"/>
              <a:t>Bringing in foreign nationals who are top management, skill-workers or experts to enter and work in Thailand</a:t>
            </a:r>
            <a:r>
              <a:rPr lang="en-TH" dirty="0"/>
              <a:t> </a:t>
            </a:r>
            <a:endParaRPr lang="en-US" dirty="0"/>
          </a:p>
        </p:txBody>
      </p:sp>
      <p:pic>
        <p:nvPicPr>
          <p:cNvPr id="100" name="Graphic 99">
            <a:extLst>
              <a:ext uri="{FF2B5EF4-FFF2-40B4-BE49-F238E27FC236}">
                <a16:creationId xmlns:a16="http://schemas.microsoft.com/office/drawing/2014/main" id="{6F8E2792-36CB-4680-BC5C-9AE115102C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08603" y="6584784"/>
            <a:ext cx="274320" cy="296562"/>
          </a:xfrm>
          <a:prstGeom prst="rect">
            <a:avLst/>
          </a:prstGeom>
        </p:spPr>
      </p:pic>
      <p:sp>
        <p:nvSpPr>
          <p:cNvPr id="102" name="Rectangle: Rounded Corners 101">
            <a:extLst>
              <a:ext uri="{FF2B5EF4-FFF2-40B4-BE49-F238E27FC236}">
                <a16:creationId xmlns:a16="http://schemas.microsoft.com/office/drawing/2014/main" id="{F75DFA75-EB0E-41E6-8871-DC45D3087E6A}"/>
              </a:ext>
            </a:extLst>
          </p:cNvPr>
          <p:cNvSpPr/>
          <p:nvPr/>
        </p:nvSpPr>
        <p:spPr>
          <a:xfrm>
            <a:off x="539207" y="7417583"/>
            <a:ext cx="3180670" cy="61630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latin typeface="TH SarabunPSK" panose="020B0500040200020003" pitchFamily="34" charset="-34"/>
              <a:cs typeface="TH SarabunPSK" panose="020B0500040200020003" pitchFamily="34" charset="-34"/>
            </a:endParaRPr>
          </a:p>
        </p:txBody>
      </p:sp>
      <p:sp>
        <p:nvSpPr>
          <p:cNvPr id="103" name="TextBox 102">
            <a:extLst>
              <a:ext uri="{FF2B5EF4-FFF2-40B4-BE49-F238E27FC236}">
                <a16:creationId xmlns:a16="http://schemas.microsoft.com/office/drawing/2014/main" id="{3198146F-31C6-4C76-B6EA-1B9B91FB918F}"/>
              </a:ext>
            </a:extLst>
          </p:cNvPr>
          <p:cNvSpPr txBox="1"/>
          <p:nvPr/>
        </p:nvSpPr>
        <p:spPr>
          <a:xfrm>
            <a:off x="1160297" y="7524942"/>
            <a:ext cx="2445407" cy="401585"/>
          </a:xfrm>
          <a:prstGeom prst="rect">
            <a:avLst/>
          </a:prstGeom>
          <a:noFill/>
        </p:spPr>
        <p:txBody>
          <a:bodyPr wrap="square" rtlCol="0">
            <a:spAutoFit/>
          </a:bodyPr>
          <a:lstStyle>
            <a:defPPr>
              <a:defRPr lang="en-US"/>
            </a:defPPr>
            <a:lvl1pPr lvl="0">
              <a:lnSpc>
                <a:spcPts val="800"/>
              </a:lnSpc>
              <a:defRPr sz="800">
                <a:solidFill>
                  <a:srgbClr val="0E3362"/>
                </a:solidFill>
                <a:latin typeface="D-DIN" panose="020B0504030202030204" pitchFamily="34" charset="0"/>
              </a:defRPr>
            </a:lvl1pPr>
          </a:lstStyle>
          <a:p>
            <a:r>
              <a:rPr lang="en-US" dirty="0"/>
              <a:t>The same rights as the business operators in the duty-free zones, bonded warehouses, or free trade zones</a:t>
            </a:r>
            <a:r>
              <a:rPr lang="en-TH" dirty="0"/>
              <a:t> </a:t>
            </a:r>
            <a:endParaRPr lang="en-US" dirty="0"/>
          </a:p>
        </p:txBody>
      </p:sp>
      <p:pic>
        <p:nvPicPr>
          <p:cNvPr id="104" name="Graphic 103">
            <a:extLst>
              <a:ext uri="{FF2B5EF4-FFF2-40B4-BE49-F238E27FC236}">
                <a16:creationId xmlns:a16="http://schemas.microsoft.com/office/drawing/2014/main" id="{3994ED03-82CB-4F33-8864-544D05FB08A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9282" y="7572500"/>
            <a:ext cx="274320" cy="274320"/>
          </a:xfrm>
          <a:prstGeom prst="rect">
            <a:avLst/>
          </a:prstGeom>
        </p:spPr>
      </p:pic>
      <p:sp>
        <p:nvSpPr>
          <p:cNvPr id="110" name="Rectangle: Rounded Corners 109">
            <a:extLst>
              <a:ext uri="{FF2B5EF4-FFF2-40B4-BE49-F238E27FC236}">
                <a16:creationId xmlns:a16="http://schemas.microsoft.com/office/drawing/2014/main" id="{09D0DAED-65A1-4D32-B23A-9A9458EED87F}"/>
              </a:ext>
            </a:extLst>
          </p:cNvPr>
          <p:cNvSpPr/>
          <p:nvPr/>
        </p:nvSpPr>
        <p:spPr>
          <a:xfrm>
            <a:off x="526181" y="6694711"/>
            <a:ext cx="3194250" cy="63946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latin typeface="TH SarabunPSK" panose="020B0500040200020003" pitchFamily="34" charset="-34"/>
              <a:cs typeface="TH SarabunPSK" panose="020B0500040200020003" pitchFamily="34" charset="-34"/>
            </a:endParaRPr>
          </a:p>
        </p:txBody>
      </p:sp>
      <p:sp>
        <p:nvSpPr>
          <p:cNvPr id="111" name="TextBox 110">
            <a:extLst>
              <a:ext uri="{FF2B5EF4-FFF2-40B4-BE49-F238E27FC236}">
                <a16:creationId xmlns:a16="http://schemas.microsoft.com/office/drawing/2014/main" id="{774DCEB5-CB65-4865-8160-D99801434EAA}"/>
              </a:ext>
            </a:extLst>
          </p:cNvPr>
          <p:cNvSpPr txBox="1"/>
          <p:nvPr/>
        </p:nvSpPr>
        <p:spPr>
          <a:xfrm>
            <a:off x="1160297" y="6823317"/>
            <a:ext cx="2568831" cy="401585"/>
          </a:xfrm>
          <a:prstGeom prst="rect">
            <a:avLst/>
          </a:prstGeom>
          <a:noFill/>
        </p:spPr>
        <p:txBody>
          <a:bodyPr wrap="square" rtlCol="0">
            <a:spAutoFit/>
          </a:bodyPr>
          <a:lstStyle>
            <a:defPPr>
              <a:defRPr lang="en-US"/>
            </a:defPPr>
            <a:lvl1pPr lvl="0">
              <a:lnSpc>
                <a:spcPts val="800"/>
              </a:lnSpc>
              <a:defRPr sz="800">
                <a:solidFill>
                  <a:srgbClr val="0E3362"/>
                </a:solidFill>
                <a:latin typeface="D-DIN" panose="020B0504030202030204" pitchFamily="34" charset="0"/>
              </a:defRPr>
            </a:lvl1pPr>
          </a:lstStyle>
          <a:p>
            <a:r>
              <a:rPr lang="en-US" dirty="0"/>
              <a:t>An exemption of import duties the same special privilege under the Board of Investment Act and Competitiveness Enhancement Act</a:t>
            </a:r>
          </a:p>
        </p:txBody>
      </p:sp>
      <p:pic>
        <p:nvPicPr>
          <p:cNvPr id="112" name="Graphic 111">
            <a:extLst>
              <a:ext uri="{FF2B5EF4-FFF2-40B4-BE49-F238E27FC236}">
                <a16:creationId xmlns:a16="http://schemas.microsoft.com/office/drawing/2014/main" id="{3F0C5A9F-F138-41A0-B4D6-70FB6B0C073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7152" y="6862096"/>
            <a:ext cx="274320" cy="293431"/>
          </a:xfrm>
          <a:prstGeom prst="rect">
            <a:avLst/>
          </a:prstGeom>
        </p:spPr>
      </p:pic>
      <p:sp>
        <p:nvSpPr>
          <p:cNvPr id="114" name="Rectangle: Rounded Corners 113">
            <a:extLst>
              <a:ext uri="{FF2B5EF4-FFF2-40B4-BE49-F238E27FC236}">
                <a16:creationId xmlns:a16="http://schemas.microsoft.com/office/drawing/2014/main" id="{3798D24C-D038-45DB-8703-B15642BF98A7}"/>
              </a:ext>
            </a:extLst>
          </p:cNvPr>
          <p:cNvSpPr/>
          <p:nvPr/>
        </p:nvSpPr>
        <p:spPr>
          <a:xfrm>
            <a:off x="3861047" y="5998072"/>
            <a:ext cx="3180670" cy="45688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latin typeface="TH SarabunPSK" panose="020B0500040200020003" pitchFamily="34" charset="-34"/>
              <a:cs typeface="TH SarabunPSK" panose="020B0500040200020003" pitchFamily="34" charset="-34"/>
            </a:endParaRPr>
          </a:p>
        </p:txBody>
      </p:sp>
      <p:sp>
        <p:nvSpPr>
          <p:cNvPr id="115" name="TextBox 114">
            <a:extLst>
              <a:ext uri="{FF2B5EF4-FFF2-40B4-BE49-F238E27FC236}">
                <a16:creationId xmlns:a16="http://schemas.microsoft.com/office/drawing/2014/main" id="{527B93CB-DC2C-426B-AFBF-024C93B34445}"/>
              </a:ext>
            </a:extLst>
          </p:cNvPr>
          <p:cNvSpPr txBox="1"/>
          <p:nvPr/>
        </p:nvSpPr>
        <p:spPr>
          <a:xfrm>
            <a:off x="4417339" y="6065794"/>
            <a:ext cx="2568831" cy="298993"/>
          </a:xfrm>
          <a:prstGeom prst="rect">
            <a:avLst/>
          </a:prstGeom>
          <a:noFill/>
        </p:spPr>
        <p:txBody>
          <a:bodyPr wrap="square" rtlCol="0">
            <a:spAutoFit/>
          </a:bodyPr>
          <a:lstStyle>
            <a:defPPr>
              <a:defRPr lang="en-US"/>
            </a:defPPr>
            <a:lvl1pPr lvl="0">
              <a:lnSpc>
                <a:spcPts val="800"/>
              </a:lnSpc>
              <a:defRPr sz="800">
                <a:solidFill>
                  <a:srgbClr val="0E3362"/>
                </a:solidFill>
                <a:latin typeface="D-DIN" panose="020B0504030202030204" pitchFamily="34" charset="0"/>
              </a:defRPr>
            </a:lvl1pPr>
          </a:lstStyle>
          <a:p>
            <a:r>
              <a:rPr lang="en-US" dirty="0"/>
              <a:t>Ownership on land for business and condominium for  business and living</a:t>
            </a:r>
          </a:p>
        </p:txBody>
      </p:sp>
      <p:pic>
        <p:nvPicPr>
          <p:cNvPr id="116" name="Graphic 115">
            <a:extLst>
              <a:ext uri="{FF2B5EF4-FFF2-40B4-BE49-F238E27FC236}">
                <a16:creationId xmlns:a16="http://schemas.microsoft.com/office/drawing/2014/main" id="{4B893C45-C1BD-4324-B1AB-6E7A722CCE8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108603" y="6066802"/>
            <a:ext cx="274320" cy="293431"/>
          </a:xfrm>
          <a:prstGeom prst="rect">
            <a:avLst/>
          </a:prstGeom>
        </p:spPr>
      </p:pic>
      <p:sp>
        <p:nvSpPr>
          <p:cNvPr id="118" name="Rectangle: Rounded Corners 117">
            <a:extLst>
              <a:ext uri="{FF2B5EF4-FFF2-40B4-BE49-F238E27FC236}">
                <a16:creationId xmlns:a16="http://schemas.microsoft.com/office/drawing/2014/main" id="{6690AC10-934C-4D9F-8EEF-14291DDA53EA}"/>
              </a:ext>
            </a:extLst>
          </p:cNvPr>
          <p:cNvSpPr/>
          <p:nvPr/>
        </p:nvSpPr>
        <p:spPr>
          <a:xfrm>
            <a:off x="530415" y="6019723"/>
            <a:ext cx="3180670" cy="58462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latin typeface="TH SarabunPSK" panose="020B0500040200020003" pitchFamily="34" charset="-34"/>
              <a:cs typeface="TH SarabunPSK" panose="020B0500040200020003" pitchFamily="34" charset="-34"/>
            </a:endParaRPr>
          </a:p>
        </p:txBody>
      </p:sp>
      <p:sp>
        <p:nvSpPr>
          <p:cNvPr id="119" name="TextBox 118">
            <a:extLst>
              <a:ext uri="{FF2B5EF4-FFF2-40B4-BE49-F238E27FC236}">
                <a16:creationId xmlns:a16="http://schemas.microsoft.com/office/drawing/2014/main" id="{D81CE583-22B9-4172-88BE-8BF8EC808994}"/>
              </a:ext>
            </a:extLst>
          </p:cNvPr>
          <p:cNvSpPr txBox="1"/>
          <p:nvPr/>
        </p:nvSpPr>
        <p:spPr>
          <a:xfrm>
            <a:off x="1160297" y="6052586"/>
            <a:ext cx="2438008" cy="504177"/>
          </a:xfrm>
          <a:prstGeom prst="rect">
            <a:avLst/>
          </a:prstGeom>
          <a:noFill/>
        </p:spPr>
        <p:txBody>
          <a:bodyPr wrap="square" rtlCol="0">
            <a:spAutoFit/>
          </a:bodyPr>
          <a:lstStyle>
            <a:defPPr>
              <a:defRPr lang="en-US"/>
            </a:defPPr>
            <a:lvl1pPr lvl="0">
              <a:lnSpc>
                <a:spcPts val="800"/>
              </a:lnSpc>
              <a:defRPr sz="800">
                <a:solidFill>
                  <a:srgbClr val="0E3362"/>
                </a:solidFill>
                <a:latin typeface="D-DIN" panose="020B0504030202030204" pitchFamily="34" charset="0"/>
              </a:defRPr>
            </a:lvl1pPr>
          </a:lstStyle>
          <a:p>
            <a:r>
              <a:rPr lang="en-US" dirty="0"/>
              <a:t>An exemption of corporate income tax the same special privilege under the Board of Investment Act and Competitiveness Enhancement Act (CIT exemption up to 15 years) </a:t>
            </a:r>
          </a:p>
        </p:txBody>
      </p:sp>
      <p:sp>
        <p:nvSpPr>
          <p:cNvPr id="124" name="Rectangle: Rounded Corners 123">
            <a:extLst>
              <a:ext uri="{FF2B5EF4-FFF2-40B4-BE49-F238E27FC236}">
                <a16:creationId xmlns:a16="http://schemas.microsoft.com/office/drawing/2014/main" id="{FD2E858E-B0E1-41B2-B6A4-E29ABB0F5DD9}"/>
              </a:ext>
            </a:extLst>
          </p:cNvPr>
          <p:cNvSpPr/>
          <p:nvPr/>
        </p:nvSpPr>
        <p:spPr>
          <a:xfrm>
            <a:off x="3861047" y="8310464"/>
            <a:ext cx="3180670" cy="42847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latin typeface="TH SarabunPSK" panose="020B0500040200020003" pitchFamily="34" charset="-34"/>
              <a:cs typeface="TH SarabunPSK" panose="020B0500040200020003" pitchFamily="34" charset="-34"/>
            </a:endParaRPr>
          </a:p>
        </p:txBody>
      </p:sp>
      <p:pic>
        <p:nvPicPr>
          <p:cNvPr id="88" name="Graphic 87">
            <a:extLst>
              <a:ext uri="{FF2B5EF4-FFF2-40B4-BE49-F238E27FC236}">
                <a16:creationId xmlns:a16="http://schemas.microsoft.com/office/drawing/2014/main" id="{9E2F6BE2-8C7F-446C-848A-4C5A99636C0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03038" y="6155697"/>
            <a:ext cx="274320" cy="274320"/>
          </a:xfrm>
          <a:prstGeom prst="rect">
            <a:avLst/>
          </a:prstGeom>
        </p:spPr>
      </p:pic>
      <p:sp>
        <p:nvSpPr>
          <p:cNvPr id="47" name="Rectangle: Rounded Corners 123">
            <a:extLst>
              <a:ext uri="{FF2B5EF4-FFF2-40B4-BE49-F238E27FC236}">
                <a16:creationId xmlns:a16="http://schemas.microsoft.com/office/drawing/2014/main" id="{04A78962-DE57-0C4A-ACF8-F8C21C433741}"/>
              </a:ext>
            </a:extLst>
          </p:cNvPr>
          <p:cNvSpPr/>
          <p:nvPr/>
        </p:nvSpPr>
        <p:spPr>
          <a:xfrm>
            <a:off x="3851765" y="7673764"/>
            <a:ext cx="3180670" cy="5427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latin typeface="TH SarabunPSK" panose="020B0500040200020003" pitchFamily="34" charset="-34"/>
              <a:cs typeface="TH SarabunPSK" panose="020B0500040200020003" pitchFamily="34" charset="-34"/>
            </a:endParaRPr>
          </a:p>
        </p:txBody>
      </p:sp>
      <p:sp>
        <p:nvSpPr>
          <p:cNvPr id="48" name="TextBox 47">
            <a:extLst>
              <a:ext uri="{FF2B5EF4-FFF2-40B4-BE49-F238E27FC236}">
                <a16:creationId xmlns:a16="http://schemas.microsoft.com/office/drawing/2014/main" id="{C31B8ACB-CFCB-F542-9A73-E33B199CCCEA}"/>
              </a:ext>
            </a:extLst>
          </p:cNvPr>
          <p:cNvSpPr txBox="1"/>
          <p:nvPr/>
        </p:nvSpPr>
        <p:spPr>
          <a:xfrm>
            <a:off x="4417339" y="7696663"/>
            <a:ext cx="2448281" cy="504177"/>
          </a:xfrm>
          <a:prstGeom prst="rect">
            <a:avLst/>
          </a:prstGeom>
          <a:noFill/>
        </p:spPr>
        <p:txBody>
          <a:bodyPr wrap="square" rtlCol="0">
            <a:spAutoFit/>
          </a:bodyPr>
          <a:lstStyle>
            <a:defPPr>
              <a:defRPr lang="en-US"/>
            </a:defPPr>
            <a:lvl1pPr lvl="0">
              <a:lnSpc>
                <a:spcPts val="800"/>
              </a:lnSpc>
              <a:defRPr sz="800">
                <a:solidFill>
                  <a:srgbClr val="0E3362"/>
                </a:solidFill>
                <a:latin typeface="D-DIN" panose="020B0504030202030204" pitchFamily="34" charset="0"/>
              </a:defRPr>
            </a:lvl1pPr>
          </a:lstStyle>
          <a:p>
            <a:r>
              <a:rPr lang="en-US" dirty="0"/>
              <a:t>An exemption from compliance with the law on currency exchange control wholly or partly, and to use foreign currencies for payment of goods prices or services in special economic promotion zone</a:t>
            </a:r>
          </a:p>
        </p:txBody>
      </p:sp>
      <p:sp>
        <p:nvSpPr>
          <p:cNvPr id="52" name="TextBox 51">
            <a:extLst>
              <a:ext uri="{FF2B5EF4-FFF2-40B4-BE49-F238E27FC236}">
                <a16:creationId xmlns:a16="http://schemas.microsoft.com/office/drawing/2014/main" id="{33156E8F-00D6-FC46-B937-63DDC6ECE024}"/>
              </a:ext>
            </a:extLst>
          </p:cNvPr>
          <p:cNvSpPr txBox="1"/>
          <p:nvPr/>
        </p:nvSpPr>
        <p:spPr>
          <a:xfrm>
            <a:off x="4417339" y="8325295"/>
            <a:ext cx="2448281" cy="401585"/>
          </a:xfrm>
          <a:prstGeom prst="rect">
            <a:avLst/>
          </a:prstGeom>
          <a:noFill/>
        </p:spPr>
        <p:txBody>
          <a:bodyPr wrap="square" rtlCol="0">
            <a:spAutoFit/>
          </a:bodyPr>
          <a:lstStyle>
            <a:defPPr>
              <a:defRPr lang="en-US"/>
            </a:defPPr>
            <a:lvl1pPr lvl="0">
              <a:lnSpc>
                <a:spcPts val="800"/>
              </a:lnSpc>
              <a:defRPr sz="800">
                <a:solidFill>
                  <a:srgbClr val="0E3362"/>
                </a:solidFill>
                <a:latin typeface="D-DIN" panose="020B0504030202030204" pitchFamily="34" charset="0"/>
              </a:defRPr>
            </a:lvl1pPr>
          </a:lstStyle>
          <a:p>
            <a:r>
              <a:rPr lang="en-US" dirty="0"/>
              <a:t>An exemption from the law that only allows Thai applicants for professional permits, license, registration, or certification</a:t>
            </a:r>
          </a:p>
        </p:txBody>
      </p:sp>
      <p:sp>
        <p:nvSpPr>
          <p:cNvPr id="53" name="Rectangle: Rounded Corners 97">
            <a:extLst>
              <a:ext uri="{FF2B5EF4-FFF2-40B4-BE49-F238E27FC236}">
                <a16:creationId xmlns:a16="http://schemas.microsoft.com/office/drawing/2014/main" id="{F50D739D-6045-9C44-873F-786A9BFEAA5B}"/>
              </a:ext>
            </a:extLst>
          </p:cNvPr>
          <p:cNvSpPr/>
          <p:nvPr/>
        </p:nvSpPr>
        <p:spPr>
          <a:xfrm>
            <a:off x="3851765" y="7037602"/>
            <a:ext cx="3180670" cy="57846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latin typeface="TH SarabunPSK" panose="020B0500040200020003" pitchFamily="34" charset="-34"/>
              <a:cs typeface="TH SarabunPSK" panose="020B0500040200020003" pitchFamily="34" charset="-34"/>
            </a:endParaRPr>
          </a:p>
        </p:txBody>
      </p:sp>
      <p:sp>
        <p:nvSpPr>
          <p:cNvPr id="54" name="TextBox 53">
            <a:extLst>
              <a:ext uri="{FF2B5EF4-FFF2-40B4-BE49-F238E27FC236}">
                <a16:creationId xmlns:a16="http://schemas.microsoft.com/office/drawing/2014/main" id="{40FCB626-D053-6C46-85BF-B5EA7EA78224}"/>
              </a:ext>
            </a:extLst>
          </p:cNvPr>
          <p:cNvSpPr txBox="1"/>
          <p:nvPr/>
        </p:nvSpPr>
        <p:spPr>
          <a:xfrm>
            <a:off x="4417339" y="7077094"/>
            <a:ext cx="2641059" cy="502702"/>
          </a:xfrm>
          <a:prstGeom prst="rect">
            <a:avLst/>
          </a:prstGeom>
          <a:noFill/>
        </p:spPr>
        <p:txBody>
          <a:bodyPr wrap="square" rtlCol="0">
            <a:spAutoFit/>
          </a:bodyPr>
          <a:lstStyle>
            <a:defPPr>
              <a:defRPr lang="en-US"/>
            </a:defPPr>
            <a:lvl1pPr lvl="0">
              <a:lnSpc>
                <a:spcPts val="800"/>
              </a:lnSpc>
              <a:defRPr sz="800">
                <a:solidFill>
                  <a:srgbClr val="0E3362"/>
                </a:solidFill>
                <a:latin typeface="D-DIN" panose="020B0504030202030204" pitchFamily="34" charset="0"/>
              </a:defRPr>
            </a:lvl1pPr>
          </a:lstStyle>
          <a:p>
            <a:r>
              <a:rPr lang="en-US" dirty="0"/>
              <a:t>An exemption from the foreign majority ownership and effective control restrictions under the Thai Air Navigation Act for a production certificate for aircraft or major aircraft appliances, and for a repair station certificate.</a:t>
            </a:r>
          </a:p>
        </p:txBody>
      </p:sp>
      <p:pic>
        <p:nvPicPr>
          <p:cNvPr id="123" name="Graphic 122">
            <a:extLst>
              <a:ext uri="{FF2B5EF4-FFF2-40B4-BE49-F238E27FC236}">
                <a16:creationId xmlns:a16="http://schemas.microsoft.com/office/drawing/2014/main" id="{22DA7B8C-940C-4460-8A02-26B31EF750D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64729" y="7789785"/>
            <a:ext cx="318194" cy="318194"/>
          </a:xfrm>
          <a:prstGeom prst="rect">
            <a:avLst/>
          </a:prstGeom>
        </p:spPr>
      </p:pic>
      <p:pic>
        <p:nvPicPr>
          <p:cNvPr id="3" name="Graphic 2">
            <a:extLst>
              <a:ext uri="{FF2B5EF4-FFF2-40B4-BE49-F238E27FC236}">
                <a16:creationId xmlns:a16="http://schemas.microsoft.com/office/drawing/2014/main" id="{D3E313C3-C588-4BCB-A739-CC7FD9E9CA9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117056" y="7220946"/>
            <a:ext cx="274320" cy="274320"/>
          </a:xfrm>
          <a:prstGeom prst="rect">
            <a:avLst/>
          </a:prstGeom>
        </p:spPr>
      </p:pic>
      <p:pic>
        <p:nvPicPr>
          <p:cNvPr id="5" name="Graphic 4">
            <a:extLst>
              <a:ext uri="{FF2B5EF4-FFF2-40B4-BE49-F238E27FC236}">
                <a16:creationId xmlns:a16="http://schemas.microsoft.com/office/drawing/2014/main" id="{8706F6EE-3A89-44EA-BDD9-9D931161427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08603" y="8400765"/>
            <a:ext cx="274320" cy="274320"/>
          </a:xfrm>
          <a:prstGeom prst="rect">
            <a:avLst/>
          </a:prstGeom>
        </p:spPr>
      </p:pic>
    </p:spTree>
    <p:extLst>
      <p:ext uri="{BB962C8B-B14F-4D97-AF65-F5344CB8AC3E}">
        <p14:creationId xmlns:p14="http://schemas.microsoft.com/office/powerpoint/2010/main" val="495040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C0D9BA-5E33-4295-B952-6C03437703DC}"/>
              </a:ext>
            </a:extLst>
          </p:cNvPr>
          <p:cNvSpPr/>
          <p:nvPr/>
        </p:nvSpPr>
        <p:spPr>
          <a:xfrm>
            <a:off x="0" y="0"/>
            <a:ext cx="7562850" cy="10688638"/>
          </a:xfrm>
          <a:prstGeom prst="rect">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685800"/>
            <a:endParaRPr lang="en-US" sz="700" spc="-30" dirty="0">
              <a:solidFill>
                <a:prstClr val="black"/>
              </a:solidFill>
              <a:latin typeface="D-DIN" panose="020B0504030202030204" pitchFamily="34" charset="0"/>
            </a:endParaRPr>
          </a:p>
        </p:txBody>
      </p:sp>
      <p:sp>
        <p:nvSpPr>
          <p:cNvPr id="10" name="Rectangle 9">
            <a:extLst>
              <a:ext uri="{FF2B5EF4-FFF2-40B4-BE49-F238E27FC236}">
                <a16:creationId xmlns:a16="http://schemas.microsoft.com/office/drawing/2014/main" id="{F119F701-4CD6-4417-BC6C-38B0350B8CD0}"/>
              </a:ext>
            </a:extLst>
          </p:cNvPr>
          <p:cNvSpPr/>
          <p:nvPr/>
        </p:nvSpPr>
        <p:spPr>
          <a:xfrm>
            <a:off x="561232" y="6094728"/>
            <a:ext cx="4312279" cy="261610"/>
          </a:xfrm>
          <a:prstGeom prst="rect">
            <a:avLst/>
          </a:prstGeom>
        </p:spPr>
        <p:txBody>
          <a:bodyPr wrap="square">
            <a:spAutoFit/>
          </a:bodyPr>
          <a:lstStyle/>
          <a:p>
            <a:pPr>
              <a:spcBef>
                <a:spcPts val="600"/>
              </a:spcBef>
            </a:pPr>
            <a:r>
              <a:rPr lang="en-US" sz="1100" dirty="0">
                <a:latin typeface="D-DIN" panose="020B0504030202030204" pitchFamily="34" charset="0"/>
                <a:cs typeface="Sukhumvit Set" panose="02000506000000020004" pitchFamily="2" charset="-34"/>
              </a:rPr>
              <a:t>We welcome any inquiries. Please feel free to contact us at</a:t>
            </a:r>
          </a:p>
        </p:txBody>
      </p:sp>
      <p:sp>
        <p:nvSpPr>
          <p:cNvPr id="11" name="Text Placeholder 3">
            <a:extLst>
              <a:ext uri="{FF2B5EF4-FFF2-40B4-BE49-F238E27FC236}">
                <a16:creationId xmlns:a16="http://schemas.microsoft.com/office/drawing/2014/main" id="{A416DB40-EE2F-4AA0-811A-A339C9F6EEA0}"/>
              </a:ext>
            </a:extLst>
          </p:cNvPr>
          <p:cNvSpPr txBox="1">
            <a:spLocks/>
          </p:cNvSpPr>
          <p:nvPr/>
        </p:nvSpPr>
        <p:spPr>
          <a:xfrm>
            <a:off x="561233" y="5627028"/>
            <a:ext cx="2746551" cy="464404"/>
          </a:xfrm>
          <a:prstGeom prst="rect">
            <a:avLst/>
          </a:prstGeom>
        </p:spPr>
        <p:txBody>
          <a:bodyPr anchor="ctr"/>
          <a:lstStyle>
            <a:lvl1pPr marL="0" indent="0" algn="ctr" defTabSz="1219170" rtl="0" eaLnBrk="1" latinLnBrk="1" hangingPunct="1">
              <a:lnSpc>
                <a:spcPct val="100000"/>
              </a:lnSpc>
              <a:spcBef>
                <a:spcPct val="20000"/>
              </a:spcBef>
              <a:buFont typeface="Arial" pitchFamily="34" charset="0"/>
              <a:buNone/>
              <a:defRPr sz="4800" b="1" kern="1200" baseline="0">
                <a:solidFill>
                  <a:schemeClr val="tx1">
                    <a:lumMod val="75000"/>
                    <a:lumOff val="25000"/>
                  </a:schemeClr>
                </a:solidFill>
                <a:latin typeface="+mj-lt"/>
                <a:ea typeface="+mn-ea"/>
                <a:cs typeface="Arial" pitchFamily="34" charset="0"/>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a:lstStyle>
          <a:p>
            <a:pPr lvl="0" algn="l">
              <a:spcBef>
                <a:spcPts val="0"/>
              </a:spcBef>
              <a:defRPr/>
            </a:pPr>
            <a:r>
              <a:rPr lang="en-US" altLang="ko-KR" sz="2000" dirty="0">
                <a:solidFill>
                  <a:srgbClr val="0B3363"/>
                </a:solidFill>
                <a:latin typeface="D-DIN" panose="020B0504030202030204" pitchFamily="34" charset="0"/>
              </a:rPr>
              <a:t>How to g</a:t>
            </a:r>
            <a:r>
              <a:rPr kumimoji="0" lang="en-US" altLang="ko-KR" sz="2000" b="1" i="0" u="none" strike="noStrike" kern="1200" cap="none" spc="0" normalizeH="0" baseline="0" noProof="0" dirty="0">
                <a:ln>
                  <a:noFill/>
                </a:ln>
                <a:solidFill>
                  <a:srgbClr val="0B3363"/>
                </a:solidFill>
                <a:effectLst/>
                <a:uLnTx/>
                <a:uFillTx/>
                <a:latin typeface="D-DIN" panose="020B0504030202030204" pitchFamily="34" charset="0"/>
              </a:rPr>
              <a:t>et in touch</a:t>
            </a:r>
          </a:p>
        </p:txBody>
      </p:sp>
      <p:sp>
        <p:nvSpPr>
          <p:cNvPr id="12" name="Rectangle 11">
            <a:extLst>
              <a:ext uri="{FF2B5EF4-FFF2-40B4-BE49-F238E27FC236}">
                <a16:creationId xmlns:a16="http://schemas.microsoft.com/office/drawing/2014/main" id="{468175BB-2710-4922-8EB3-F3285F3DC9F0}"/>
              </a:ext>
            </a:extLst>
          </p:cNvPr>
          <p:cNvSpPr/>
          <p:nvPr/>
        </p:nvSpPr>
        <p:spPr>
          <a:xfrm>
            <a:off x="799357" y="6821182"/>
            <a:ext cx="4312279" cy="430887"/>
          </a:xfrm>
          <a:prstGeom prst="rect">
            <a:avLst/>
          </a:prstGeom>
        </p:spPr>
        <p:txBody>
          <a:bodyPr wrap="square">
            <a:spAutoFit/>
          </a:bodyPr>
          <a:lstStyle/>
          <a:p>
            <a:pPr>
              <a:spcBef>
                <a:spcPts val="600"/>
              </a:spcBef>
            </a:pPr>
            <a:r>
              <a:rPr lang="en-US" sz="1100" dirty="0">
                <a:latin typeface="D-DIN" panose="020B0504030202030204" pitchFamily="34" charset="0"/>
                <a:cs typeface="Sukhumvit Set" panose="02000506000000020004" pitchFamily="2" charset="-34"/>
              </a:rPr>
              <a:t>25</a:t>
            </a:r>
            <a:r>
              <a:rPr lang="en-US" sz="1100" baseline="30000" dirty="0">
                <a:latin typeface="D-DIN" panose="020B0504030202030204" pitchFamily="34" charset="0"/>
                <a:cs typeface="Sukhumvit Set" panose="02000506000000020004" pitchFamily="2" charset="-34"/>
              </a:rPr>
              <a:t>th</a:t>
            </a:r>
            <a:r>
              <a:rPr lang="en-US" sz="1100" dirty="0">
                <a:latin typeface="D-DIN" panose="020B0504030202030204" pitchFamily="34" charset="0"/>
                <a:cs typeface="Sukhumvit Set" panose="02000506000000020004" pitchFamily="2" charset="-34"/>
              </a:rPr>
              <a:t> Floor CAT Tower, 72 </a:t>
            </a:r>
            <a:r>
              <a:rPr lang="en-US" sz="1100" dirty="0" err="1">
                <a:latin typeface="D-DIN" panose="020B0504030202030204" pitchFamily="34" charset="0"/>
                <a:cs typeface="Sukhumvit Set" panose="02000506000000020004" pitchFamily="2" charset="-34"/>
              </a:rPr>
              <a:t>Soi</a:t>
            </a:r>
            <a:r>
              <a:rPr lang="en-US" sz="1100" dirty="0">
                <a:latin typeface="D-DIN" panose="020B0504030202030204" pitchFamily="34" charset="0"/>
                <a:cs typeface="Sukhumvit Set" panose="02000506000000020004" pitchFamily="2" charset="-34"/>
              </a:rPr>
              <a:t> Wat </a:t>
            </a:r>
            <a:r>
              <a:rPr lang="en-US" sz="1100" dirty="0" err="1">
                <a:latin typeface="D-DIN" panose="020B0504030202030204" pitchFamily="34" charset="0"/>
                <a:cs typeface="Sukhumvit Set" panose="02000506000000020004" pitchFamily="2" charset="-34"/>
              </a:rPr>
              <a:t>Maungkhae</a:t>
            </a:r>
            <a:r>
              <a:rPr lang="en-US" sz="1100" dirty="0">
                <a:latin typeface="D-DIN" panose="020B0504030202030204" pitchFamily="34" charset="0"/>
                <a:cs typeface="Sukhumvit Set" panose="02000506000000020004" pitchFamily="2" charset="-34"/>
              </a:rPr>
              <a:t>, </a:t>
            </a:r>
            <a:r>
              <a:rPr lang="en-US" sz="1100" dirty="0" err="1">
                <a:latin typeface="D-DIN" panose="020B0504030202030204" pitchFamily="34" charset="0"/>
                <a:cs typeface="Sukhumvit Set" panose="02000506000000020004" pitchFamily="2" charset="-34"/>
              </a:rPr>
              <a:t>Charoenkrung</a:t>
            </a:r>
            <a:r>
              <a:rPr lang="en-US" sz="1100" dirty="0">
                <a:latin typeface="D-DIN" panose="020B0504030202030204" pitchFamily="34" charset="0"/>
                <a:cs typeface="Sukhumvit Set" panose="02000506000000020004" pitchFamily="2" charset="-34"/>
              </a:rPr>
              <a:t> Road, </a:t>
            </a:r>
            <a:r>
              <a:rPr lang="en-US" sz="1100" dirty="0" err="1">
                <a:latin typeface="D-DIN" panose="020B0504030202030204" pitchFamily="34" charset="0"/>
                <a:cs typeface="Sukhumvit Set" panose="02000506000000020004" pitchFamily="2" charset="-34"/>
              </a:rPr>
              <a:t>Bangrak</a:t>
            </a:r>
            <a:r>
              <a:rPr lang="en-US" sz="1100" dirty="0">
                <a:latin typeface="D-DIN" panose="020B0504030202030204" pitchFamily="34" charset="0"/>
                <a:cs typeface="Sukhumvit Set" panose="02000506000000020004" pitchFamily="2" charset="-34"/>
              </a:rPr>
              <a:t>, Bangkok 10500 Thailand</a:t>
            </a:r>
          </a:p>
        </p:txBody>
      </p:sp>
      <p:sp>
        <p:nvSpPr>
          <p:cNvPr id="13" name="Rectangle 12">
            <a:extLst>
              <a:ext uri="{FF2B5EF4-FFF2-40B4-BE49-F238E27FC236}">
                <a16:creationId xmlns:a16="http://schemas.microsoft.com/office/drawing/2014/main" id="{9582711A-CCF2-4058-80A6-FCB743AE81EB}"/>
              </a:ext>
            </a:extLst>
          </p:cNvPr>
          <p:cNvSpPr/>
          <p:nvPr/>
        </p:nvSpPr>
        <p:spPr>
          <a:xfrm>
            <a:off x="799358" y="7462169"/>
            <a:ext cx="1556480" cy="469359"/>
          </a:xfrm>
          <a:prstGeom prst="rect">
            <a:avLst/>
          </a:prstGeom>
        </p:spPr>
        <p:txBody>
          <a:bodyPr wrap="square">
            <a:spAutoFit/>
          </a:bodyPr>
          <a:lstStyle/>
          <a:p>
            <a:pPr>
              <a:spcAft>
                <a:spcPts val="300"/>
              </a:spcAft>
            </a:pPr>
            <a:r>
              <a:rPr lang="en-US" sz="1100" dirty="0">
                <a:latin typeface="D-DIN" panose="020B0504030202030204" pitchFamily="34" charset="0"/>
                <a:cs typeface="Sukhumvit Set" panose="02000506000000020004" pitchFamily="2" charset="-34"/>
              </a:rPr>
              <a:t>+66 2033 8000</a:t>
            </a:r>
          </a:p>
          <a:p>
            <a:pPr>
              <a:spcAft>
                <a:spcPts val="300"/>
              </a:spcAft>
            </a:pPr>
            <a:r>
              <a:rPr lang="en-US" sz="1100" dirty="0">
                <a:latin typeface="D-DIN" panose="020B0504030202030204" pitchFamily="34" charset="0"/>
                <a:cs typeface="Sukhumvit Set" panose="02000506000000020004" pitchFamily="2" charset="-34"/>
              </a:rPr>
              <a:t>info@eeco.or.th</a:t>
            </a:r>
          </a:p>
        </p:txBody>
      </p:sp>
      <p:sp>
        <p:nvSpPr>
          <p:cNvPr id="16" name="Rectangle 15">
            <a:extLst>
              <a:ext uri="{FF2B5EF4-FFF2-40B4-BE49-F238E27FC236}">
                <a16:creationId xmlns:a16="http://schemas.microsoft.com/office/drawing/2014/main" id="{F2B25139-454A-4A1D-B137-282A1AF58C44}"/>
              </a:ext>
            </a:extLst>
          </p:cNvPr>
          <p:cNvSpPr/>
          <p:nvPr/>
        </p:nvSpPr>
        <p:spPr>
          <a:xfrm>
            <a:off x="561232" y="4196126"/>
            <a:ext cx="2507075" cy="400110"/>
          </a:xfrm>
          <a:prstGeom prst="rect">
            <a:avLst/>
          </a:prstGeom>
        </p:spPr>
        <p:txBody>
          <a:bodyPr anchor="ctr"/>
          <a:lstStyle/>
          <a:p>
            <a:pPr defTabSz="1219170" latinLnBrk="1"/>
            <a:r>
              <a:rPr lang="en-US" sz="1600" dirty="0">
                <a:solidFill>
                  <a:srgbClr val="0B3363"/>
                </a:solidFill>
                <a:latin typeface="D-DIN" panose="020B0504030202030204" pitchFamily="34" charset="0"/>
                <a:cs typeface="Arial" pitchFamily="34" charset="0"/>
              </a:rPr>
              <a:t>We Make Entry Easier</a:t>
            </a:r>
          </a:p>
        </p:txBody>
      </p:sp>
      <p:sp>
        <p:nvSpPr>
          <p:cNvPr id="17" name="Text Placeholder 3">
            <a:extLst>
              <a:ext uri="{FF2B5EF4-FFF2-40B4-BE49-F238E27FC236}">
                <a16:creationId xmlns:a16="http://schemas.microsoft.com/office/drawing/2014/main" id="{4FFE3677-E242-4074-ABE9-F82B3FF23AB9}"/>
              </a:ext>
            </a:extLst>
          </p:cNvPr>
          <p:cNvSpPr txBox="1">
            <a:spLocks/>
          </p:cNvSpPr>
          <p:nvPr/>
        </p:nvSpPr>
        <p:spPr>
          <a:xfrm>
            <a:off x="561233" y="3642172"/>
            <a:ext cx="2746551" cy="464404"/>
          </a:xfrm>
          <a:prstGeom prst="rect">
            <a:avLst/>
          </a:prstGeom>
        </p:spPr>
        <p:txBody>
          <a:bodyPr anchor="ctr"/>
          <a:lstStyle>
            <a:lvl1pPr marL="0" indent="0" algn="ctr" defTabSz="1219170" rtl="0" eaLnBrk="1" latinLnBrk="1" hangingPunct="1">
              <a:lnSpc>
                <a:spcPct val="100000"/>
              </a:lnSpc>
              <a:spcBef>
                <a:spcPct val="20000"/>
              </a:spcBef>
              <a:buFont typeface="Arial" pitchFamily="34" charset="0"/>
              <a:buNone/>
              <a:defRPr sz="4800" b="1" kern="1200" baseline="0">
                <a:solidFill>
                  <a:schemeClr val="tx1">
                    <a:lumMod val="75000"/>
                    <a:lumOff val="25000"/>
                  </a:schemeClr>
                </a:solidFill>
                <a:latin typeface="+mj-lt"/>
                <a:ea typeface="+mn-ea"/>
                <a:cs typeface="Arial" pitchFamily="34" charset="0"/>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a:lstStyle>
          <a:p>
            <a:pPr lvl="0" algn="l">
              <a:spcBef>
                <a:spcPts val="0"/>
              </a:spcBef>
              <a:defRPr/>
            </a:pPr>
            <a:r>
              <a:rPr kumimoji="0" lang="en-US" altLang="ko-KR" sz="2800" b="1" i="0" u="none" strike="noStrike" kern="1200" cap="none" spc="0" normalizeH="0" baseline="0" noProof="0" dirty="0">
                <a:ln>
                  <a:noFill/>
                </a:ln>
                <a:solidFill>
                  <a:srgbClr val="0B3363"/>
                </a:solidFill>
                <a:effectLst/>
                <a:uLnTx/>
                <a:uFillTx/>
                <a:latin typeface="D-DIN" panose="020B0504030202030204" pitchFamily="34" charset="0"/>
              </a:rPr>
              <a:t>Contact </a:t>
            </a:r>
            <a:r>
              <a:rPr lang="en-US" altLang="ko-KR" sz="2800" dirty="0">
                <a:solidFill>
                  <a:srgbClr val="EB7E07"/>
                </a:solidFill>
                <a:latin typeface="D-DIN" panose="020B0504030202030204" pitchFamily="34" charset="0"/>
                <a:cs typeface="+mn-cs"/>
              </a:rPr>
              <a:t>EEC</a:t>
            </a:r>
          </a:p>
        </p:txBody>
      </p:sp>
      <p:sp>
        <p:nvSpPr>
          <p:cNvPr id="19" name="Rectangle 18">
            <a:extLst>
              <a:ext uri="{FF2B5EF4-FFF2-40B4-BE49-F238E27FC236}">
                <a16:creationId xmlns:a16="http://schemas.microsoft.com/office/drawing/2014/main" id="{B2EF6F7A-8101-4DA9-A072-06CDC4C4AA9E}"/>
              </a:ext>
            </a:extLst>
          </p:cNvPr>
          <p:cNvSpPr/>
          <p:nvPr/>
        </p:nvSpPr>
        <p:spPr>
          <a:xfrm>
            <a:off x="561232" y="4700955"/>
            <a:ext cx="4312279" cy="600164"/>
          </a:xfrm>
          <a:prstGeom prst="rect">
            <a:avLst/>
          </a:prstGeom>
        </p:spPr>
        <p:txBody>
          <a:bodyPr wrap="square">
            <a:spAutoFit/>
          </a:bodyPr>
          <a:lstStyle/>
          <a:p>
            <a:pPr>
              <a:spcBef>
                <a:spcPts val="600"/>
              </a:spcBef>
            </a:pPr>
            <a:r>
              <a:rPr lang="en-US" sz="1100" dirty="0">
                <a:latin typeface="D-DIN" panose="020B0504030202030204" pitchFamily="34" charset="0"/>
                <a:cs typeface="Sukhumvit Set" panose="02000506000000020004" pitchFamily="2" charset="-34"/>
              </a:rPr>
              <a:t>EEC’s dedicated team will guide you towards successful development of investment projects. Our team can advise and accompany you throughout the journey.</a:t>
            </a:r>
          </a:p>
        </p:txBody>
      </p:sp>
      <p:pic>
        <p:nvPicPr>
          <p:cNvPr id="7" name="Graphic 6">
            <a:extLst>
              <a:ext uri="{FF2B5EF4-FFF2-40B4-BE49-F238E27FC236}">
                <a16:creationId xmlns:a16="http://schemas.microsoft.com/office/drawing/2014/main" id="{2C12AC6F-A4E8-4D0C-B3F4-2476AFEDC3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895" y="6905402"/>
            <a:ext cx="137160" cy="137160"/>
          </a:xfrm>
          <a:prstGeom prst="rect">
            <a:avLst/>
          </a:prstGeom>
        </p:spPr>
      </p:pic>
      <p:pic>
        <p:nvPicPr>
          <p:cNvPr id="14" name="Graphic 13">
            <a:extLst>
              <a:ext uri="{FF2B5EF4-FFF2-40B4-BE49-F238E27FC236}">
                <a16:creationId xmlns:a16="http://schemas.microsoft.com/office/drawing/2014/main" id="{8CA11625-0B79-42CB-ADBB-61CC90F621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73895" y="7512961"/>
            <a:ext cx="137160" cy="137160"/>
          </a:xfrm>
          <a:prstGeom prst="rect">
            <a:avLst/>
          </a:prstGeom>
        </p:spPr>
      </p:pic>
      <p:pic>
        <p:nvPicPr>
          <p:cNvPr id="18" name="Graphic 17">
            <a:extLst>
              <a:ext uri="{FF2B5EF4-FFF2-40B4-BE49-F238E27FC236}">
                <a16:creationId xmlns:a16="http://schemas.microsoft.com/office/drawing/2014/main" id="{4D5FF27B-0BA4-4255-8DC1-A3494BD95D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3895" y="7731969"/>
            <a:ext cx="137160" cy="137160"/>
          </a:xfrm>
          <a:prstGeom prst="rect">
            <a:avLst/>
          </a:prstGeom>
        </p:spPr>
      </p:pic>
      <p:pic>
        <p:nvPicPr>
          <p:cNvPr id="8" name="Graphic 7">
            <a:extLst>
              <a:ext uri="{FF2B5EF4-FFF2-40B4-BE49-F238E27FC236}">
                <a16:creationId xmlns:a16="http://schemas.microsoft.com/office/drawing/2014/main" id="{326FCA31-5260-4F4D-B7AA-F59349F330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4845" y="8450848"/>
            <a:ext cx="640080" cy="640080"/>
          </a:xfrm>
          <a:prstGeom prst="rect">
            <a:avLst/>
          </a:prstGeom>
        </p:spPr>
      </p:pic>
      <p:sp>
        <p:nvSpPr>
          <p:cNvPr id="22" name="Rectangle 21">
            <a:extLst>
              <a:ext uri="{FF2B5EF4-FFF2-40B4-BE49-F238E27FC236}">
                <a16:creationId xmlns:a16="http://schemas.microsoft.com/office/drawing/2014/main" id="{B721411A-4F04-4B28-9C80-701B54FA732B}"/>
              </a:ext>
            </a:extLst>
          </p:cNvPr>
          <p:cNvSpPr/>
          <p:nvPr/>
        </p:nvSpPr>
        <p:spPr>
          <a:xfrm>
            <a:off x="572930" y="6500166"/>
            <a:ext cx="2609123" cy="261610"/>
          </a:xfrm>
          <a:prstGeom prst="rect">
            <a:avLst/>
          </a:prstGeom>
        </p:spPr>
        <p:txBody>
          <a:bodyPr wrap="square">
            <a:spAutoFit/>
          </a:bodyPr>
          <a:lstStyle/>
          <a:p>
            <a:pPr>
              <a:spcBef>
                <a:spcPts val="600"/>
              </a:spcBef>
            </a:pPr>
            <a:r>
              <a:rPr lang="en-US" sz="1100" b="1" dirty="0">
                <a:latin typeface="D-DIN" panose="020B0504030202030204" pitchFamily="34" charset="0"/>
                <a:cs typeface="Sukhumvit Set" panose="02000506000000020004" pitchFamily="2" charset="-34"/>
              </a:rPr>
              <a:t>Eastern Economic Corridor (EEC)</a:t>
            </a:r>
          </a:p>
        </p:txBody>
      </p:sp>
      <p:sp>
        <p:nvSpPr>
          <p:cNvPr id="23" name="Rectangle 22">
            <a:extLst>
              <a:ext uri="{FF2B5EF4-FFF2-40B4-BE49-F238E27FC236}">
                <a16:creationId xmlns:a16="http://schemas.microsoft.com/office/drawing/2014/main" id="{58545CBB-FF96-47A1-A0BA-101DA159EE71}"/>
              </a:ext>
            </a:extLst>
          </p:cNvPr>
          <p:cNvSpPr/>
          <p:nvPr/>
        </p:nvSpPr>
        <p:spPr>
          <a:xfrm>
            <a:off x="572930" y="8084392"/>
            <a:ext cx="1556480" cy="261610"/>
          </a:xfrm>
          <a:prstGeom prst="rect">
            <a:avLst/>
          </a:prstGeom>
        </p:spPr>
        <p:txBody>
          <a:bodyPr wrap="square">
            <a:spAutoFit/>
          </a:bodyPr>
          <a:lstStyle/>
          <a:p>
            <a:pPr>
              <a:spcAft>
                <a:spcPts val="300"/>
              </a:spcAft>
            </a:pPr>
            <a:r>
              <a:rPr lang="en-US" sz="1100" dirty="0">
                <a:latin typeface="D-DIN" panose="020B0504030202030204" pitchFamily="34" charset="0"/>
                <a:cs typeface="Sukhumvit Set" panose="02000506000000020004" pitchFamily="2" charset="-34"/>
              </a:rPr>
              <a:t>For further information</a:t>
            </a:r>
          </a:p>
        </p:txBody>
      </p:sp>
      <p:sp>
        <p:nvSpPr>
          <p:cNvPr id="20" name="Rectangle 19">
            <a:extLst>
              <a:ext uri="{FF2B5EF4-FFF2-40B4-BE49-F238E27FC236}">
                <a16:creationId xmlns:a16="http://schemas.microsoft.com/office/drawing/2014/main" id="{95F64EF7-D934-4B40-92B6-B515B8E8CCE2}"/>
              </a:ext>
            </a:extLst>
          </p:cNvPr>
          <p:cNvSpPr/>
          <p:nvPr/>
        </p:nvSpPr>
        <p:spPr>
          <a:xfrm>
            <a:off x="559795" y="9315665"/>
            <a:ext cx="6443260" cy="846386"/>
          </a:xfrm>
          <a:prstGeom prst="rect">
            <a:avLst/>
          </a:prstGeom>
        </p:spPr>
        <p:txBody>
          <a:bodyPr wrap="square">
            <a:spAutoFit/>
          </a:bodyPr>
          <a:lstStyle/>
          <a:p>
            <a:pPr algn="just"/>
            <a:r>
              <a:rPr lang="en-US" sz="700" dirty="0">
                <a:solidFill>
                  <a:schemeClr val="tx1">
                    <a:lumMod val="65000"/>
                    <a:lumOff val="35000"/>
                  </a:schemeClr>
                </a:solidFill>
                <a:latin typeface="D-DIN" panose="020B0504030202030204" pitchFamily="34" charset="0"/>
              </a:rPr>
              <a:t>Disclaimer: This fact sheet is created by the Eastern Economic Corridor Office of Thailand (EECO) to provide you with the preliminary information regarding the development of the Eastern Economic Corridor (EEC) area. The information in this fact sheet was last updated on 22 Dec 2020 and is subject to change. EECO reserves the right to revise the information in accordance with our discretion and without any prior notice. </a:t>
            </a:r>
          </a:p>
          <a:p>
            <a:pPr algn="just"/>
            <a:endParaRPr lang="en-US" sz="700" dirty="0">
              <a:solidFill>
                <a:schemeClr val="tx1">
                  <a:lumMod val="65000"/>
                  <a:lumOff val="35000"/>
                </a:schemeClr>
              </a:solidFill>
              <a:latin typeface="D-DIN" panose="020B0504030202030204" pitchFamily="34" charset="0"/>
            </a:endParaRPr>
          </a:p>
          <a:p>
            <a:pPr algn="just"/>
            <a:r>
              <a:rPr lang="en-US" sz="700" dirty="0">
                <a:solidFill>
                  <a:schemeClr val="tx1">
                    <a:lumMod val="65000"/>
                    <a:lumOff val="35000"/>
                  </a:schemeClr>
                </a:solidFill>
                <a:latin typeface="D-DIN" panose="020B0504030202030204" pitchFamily="34" charset="0"/>
              </a:rPr>
              <a:t>The content presented in this fact sheet including information, images, and graphics are the copyright of EECO. In no event will EECO be liable for any damages caused as a result, directly or indirectly, of the use of this fact sheet, including but not limited to losses or expenses incurring from any inaccuracy, error, omission, timeliness, completeness, deletion, communication line failure, alteration of, or use of any content herein.</a:t>
            </a:r>
          </a:p>
        </p:txBody>
      </p:sp>
      <p:sp>
        <p:nvSpPr>
          <p:cNvPr id="21" name="Rectangle 20">
            <a:extLst>
              <a:ext uri="{FF2B5EF4-FFF2-40B4-BE49-F238E27FC236}">
                <a16:creationId xmlns:a16="http://schemas.microsoft.com/office/drawing/2014/main" id="{FBB36F81-6EA4-4925-A86E-003DDA52AAAF}"/>
              </a:ext>
            </a:extLst>
          </p:cNvPr>
          <p:cNvSpPr/>
          <p:nvPr/>
        </p:nvSpPr>
        <p:spPr>
          <a:xfrm>
            <a:off x="559795" y="10165248"/>
            <a:ext cx="6443260" cy="200055"/>
          </a:xfrm>
          <a:prstGeom prst="rect">
            <a:avLst/>
          </a:prstGeom>
        </p:spPr>
        <p:txBody>
          <a:bodyPr wrap="square">
            <a:spAutoFit/>
          </a:bodyPr>
          <a:lstStyle/>
          <a:p>
            <a:pPr algn="just"/>
            <a:r>
              <a:rPr lang="en-US" sz="700" dirty="0">
                <a:solidFill>
                  <a:schemeClr val="tx1">
                    <a:lumMod val="65000"/>
                    <a:lumOff val="35000"/>
                  </a:schemeClr>
                </a:solidFill>
                <a:latin typeface="D-DIN" panose="020B0504030202030204" pitchFamily="34" charset="0"/>
              </a:rPr>
              <a:t>© Dec 2020 Copyright</a:t>
            </a:r>
          </a:p>
        </p:txBody>
      </p:sp>
    </p:spTree>
    <p:extLst>
      <p:ext uri="{BB962C8B-B14F-4D97-AF65-F5344CB8AC3E}">
        <p14:creationId xmlns:p14="http://schemas.microsoft.com/office/powerpoint/2010/main" val="3904666973"/>
      </p:ext>
    </p:extLst>
  </p:cSld>
  <p:clrMapOvr>
    <a:masterClrMapping/>
  </p:clrMapOvr>
</p:sld>
</file>

<file path=ppt/theme/theme1.xml><?xml version="1.0" encoding="utf-8"?>
<a:theme xmlns:a="http://schemas.openxmlformats.org/drawingml/2006/main" name="EEC_tha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cap="rnd">
          <a:solidFill>
            <a:schemeClr val="bg1">
              <a:lumMod val="75000"/>
            </a:schemeClr>
          </a:solidFill>
          <a:prstDash val="sysDot"/>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latin typeface="Avenir LT Std 35 Light" panose="020B0402020203020204" pitchFamily="34" charset="0"/>
          </a:defRPr>
        </a:defPPr>
      </a:lstStyle>
    </a:tx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a:noFill/>
          <a:prstDash val="sysDot"/>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685800">
          <a:defRPr sz="700" spc="-30" dirty="0" smtClean="0">
            <a:solidFill>
              <a:prstClr val="black"/>
            </a:solidFill>
            <a:latin typeface="D-DIN" panose="020B0504030202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bg1">
              <a:lumMod val="75000"/>
            </a:schemeClr>
          </a:solidFill>
          <a:prstDash val="sysDot"/>
          <a:round/>
        </a:ln>
      </a:spPr>
      <a:bodyPr/>
      <a:lstStyle/>
      <a:style>
        <a:lnRef idx="1">
          <a:schemeClr val="accent1"/>
        </a:lnRef>
        <a:fillRef idx="0">
          <a:schemeClr val="accent1"/>
        </a:fillRef>
        <a:effectRef idx="0">
          <a:schemeClr val="accent1"/>
        </a:effectRef>
        <a:fontRef idx="minor">
          <a:schemeClr val="tx1"/>
        </a:fontRef>
      </a:style>
    </a:lnDef>
    <a:txDef>
      <a:spPr>
        <a:noFill/>
        <a:ln>
          <a:solidFill>
            <a:srgbClr val="C2C2C2"/>
          </a:solidFill>
          <a:prstDash val="sysDot"/>
          <a:extLst>
            <a:ext uri="{C807C97D-BFC1-408E-A445-0C87EB9F89A2}">
              <ask:lineSketchStyleProps xmlns:ask="http://schemas.microsoft.com/office/drawing/2018/sketchyshapes">
                <ask:type>
                  <ask:lineSketchNone/>
                </ask:type>
              </ask:lineSketchStyleProps>
            </a:ext>
          </a:extLst>
        </a:ln>
      </a:spPr>
      <a:bodyPr wrap="square" rIns="0" rtlCol="0">
        <a:spAutoFit/>
      </a:bodyPr>
      <a:lstStyle>
        <a:defPPr marL="57150" algn="r" defTabSz="685800" latinLnBrk="0">
          <a:defRPr sz="700" spc="-30" dirty="0">
            <a:solidFill>
              <a:prstClr val="black"/>
            </a:solidFill>
            <a:latin typeface="D-DIN" panose="020B0504030202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EEC_tha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Contents Slide Master">
  <a:themeElements>
    <a:clrScheme name="ALLPPT-COLOR-A02">
      <a:dk1>
        <a:sysClr val="windowText" lastClr="000000"/>
      </a:dk1>
      <a:lt1>
        <a:sysClr val="window" lastClr="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1A011ECCC02F4CAFE07452677D3368" ma:contentTypeVersion="11" ma:contentTypeDescription="Create a new document." ma:contentTypeScope="" ma:versionID="6cb7d6ef1484e990e2c477e36089bca3">
  <xsd:schema xmlns:xsd="http://www.w3.org/2001/XMLSchema" xmlns:xs="http://www.w3.org/2001/XMLSchema" xmlns:p="http://schemas.microsoft.com/office/2006/metadata/properties" xmlns:ns2="f5e559e8-e120-400f-9934-79880e476111" xmlns:ns3="00b360fa-7ed1-434e-9f11-3c480468f7f0" targetNamespace="http://schemas.microsoft.com/office/2006/metadata/properties" ma:root="true" ma:fieldsID="115f94da830c1c52af57ca0f421953a1" ns2:_="" ns3:_="">
    <xsd:import namespace="f5e559e8-e120-400f-9934-79880e476111"/>
    <xsd:import namespace="00b360fa-7ed1-434e-9f11-3c480468f7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e559e8-e120-400f-9934-79880e4761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b360fa-7ed1-434e-9f11-3c480468f7f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8F5459-98C6-4F37-AC59-68F52B8D6B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e559e8-e120-400f-9934-79880e476111"/>
    <ds:schemaRef ds:uri="00b360fa-7ed1-434e-9f11-3c480468f7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4F5C93-92FC-4514-9EAA-032CF12BF85E}">
  <ds:schemaRefs>
    <ds:schemaRef ds:uri="http://schemas.openxmlformats.org/package/2006/metadata/core-properties"/>
    <ds:schemaRef ds:uri="f5e559e8-e120-400f-9934-79880e476111"/>
    <ds:schemaRef ds:uri="http://purl.org/dc/elements/1.1/"/>
    <ds:schemaRef ds:uri="http://schemas.microsoft.com/office/2006/metadata/properties"/>
    <ds:schemaRef ds:uri="http://purl.org/dc/dcmitype/"/>
    <ds:schemaRef ds:uri="http://schemas.microsoft.com/office/2006/documentManagement/types"/>
    <ds:schemaRef ds:uri="http://www.w3.org/XML/1998/namespace"/>
    <ds:schemaRef ds:uri="http://purl.org/dc/terms/"/>
    <ds:schemaRef ds:uri="http://schemas.microsoft.com/office/infopath/2007/PartnerControls"/>
    <ds:schemaRef ds:uri="00b360fa-7ed1-434e-9f11-3c480468f7f0"/>
  </ds:schemaRefs>
</ds:datastoreItem>
</file>

<file path=customXml/itemProps3.xml><?xml version="1.0" encoding="utf-8"?>
<ds:datastoreItem xmlns:ds="http://schemas.openxmlformats.org/officeDocument/2006/customXml" ds:itemID="{ED557D11-C121-4D91-B542-93EF4E7A3F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19683</TotalTime>
  <Words>2788</Words>
  <Application>Microsoft Office PowerPoint</Application>
  <PresentationFormat>Custom</PresentationFormat>
  <Paragraphs>396</Paragraphs>
  <Slides>8</Slides>
  <Notes>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vt:i4>
      </vt:variant>
    </vt:vector>
  </HeadingPairs>
  <TitlesOfParts>
    <vt:vector size="20" baseType="lpstr">
      <vt:lpstr>Arial</vt:lpstr>
      <vt:lpstr>Wingdings</vt:lpstr>
      <vt:lpstr>Malgun Gothic</vt:lpstr>
      <vt:lpstr>TH SarabunPSK</vt:lpstr>
      <vt:lpstr>D-DIN</vt:lpstr>
      <vt:lpstr>Avenir LT Std 35 Light</vt:lpstr>
      <vt:lpstr>Calibri</vt:lpstr>
      <vt:lpstr>Sukhumvit Set</vt:lpstr>
      <vt:lpstr>EEC_thai</vt:lpstr>
      <vt:lpstr>4_Office Theme</vt:lpstr>
      <vt:lpstr>1_EEC_thai</vt:lpstr>
      <vt:lpstr>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Pannida Thawornsate</dc:creator>
  <cp:lastModifiedBy>eec-nbac025</cp:lastModifiedBy>
  <cp:revision>104</cp:revision>
  <cp:lastPrinted>2020-11-03T10:15:09Z</cp:lastPrinted>
  <dcterms:created xsi:type="dcterms:W3CDTF">2020-07-15T07:36:45Z</dcterms:created>
  <dcterms:modified xsi:type="dcterms:W3CDTF">2021-04-01T08:04:11Z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0x0101008F1A011ECCC02F4CAFE07452677D3368</vt:lpwstr>
  </property>
</Properties>
</file>